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09" r:id="rId2"/>
  </p:sldMasterIdLst>
  <p:notesMasterIdLst>
    <p:notesMasterId r:id="rId27"/>
  </p:notesMasterIdLst>
  <p:handoutMasterIdLst>
    <p:handoutMasterId r:id="rId28"/>
  </p:handoutMasterIdLst>
  <p:sldIdLst>
    <p:sldId id="623" r:id="rId3"/>
    <p:sldId id="939" r:id="rId4"/>
    <p:sldId id="970" r:id="rId5"/>
    <p:sldId id="971" r:id="rId6"/>
    <p:sldId id="965" r:id="rId7"/>
    <p:sldId id="940" r:id="rId8"/>
    <p:sldId id="972" r:id="rId9"/>
    <p:sldId id="967" r:id="rId10"/>
    <p:sldId id="957" r:id="rId11"/>
    <p:sldId id="973" r:id="rId12"/>
    <p:sldId id="974" r:id="rId13"/>
    <p:sldId id="986" r:id="rId14"/>
    <p:sldId id="985" r:id="rId15"/>
    <p:sldId id="975" r:id="rId16"/>
    <p:sldId id="981" r:id="rId17"/>
    <p:sldId id="976" r:id="rId18"/>
    <p:sldId id="982" r:id="rId19"/>
    <p:sldId id="979" r:id="rId20"/>
    <p:sldId id="983" r:id="rId21"/>
    <p:sldId id="984" r:id="rId22"/>
    <p:sldId id="977" r:id="rId23"/>
    <p:sldId id="980" r:id="rId24"/>
    <p:sldId id="978" r:id="rId25"/>
    <p:sldId id="987" r:id="rId2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06" autoAdjust="0"/>
  </p:normalViewPr>
  <p:slideViewPr>
    <p:cSldViewPr snapToGrid="0">
      <p:cViewPr varScale="1">
        <p:scale>
          <a:sx n="115" d="100"/>
          <a:sy n="115" d="100"/>
        </p:scale>
        <p:origin x="-1456" y="-112"/>
      </p:cViewPr>
      <p:guideLst>
        <p:guide orient="horz" pos="2160"/>
        <p:guide pos="2880"/>
      </p:guideLst>
    </p:cSldViewPr>
  </p:slideViewPr>
  <p:outlineViewPr>
    <p:cViewPr>
      <p:scale>
        <a:sx n="33" d="100"/>
        <a:sy n="33" d="100"/>
      </p:scale>
      <p:origin x="0" y="6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388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05BD00B-58A5-4B41-804E-00FC0F42F2E3}" type="datetimeFigureOut">
              <a:rPr lang="en-US" smtClean="0"/>
              <a:pPr/>
              <a:t>10/09/2013</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907EAB1-B5C2-C049-9677-737CE8C995F9}" type="slidenum">
              <a:rPr lang="en-US" smtClean="0"/>
              <a:pPr/>
              <a:t>‹#›</a:t>
            </a:fld>
            <a:endParaRPr lang="en-US"/>
          </a:p>
        </p:txBody>
      </p:sp>
    </p:spTree>
    <p:extLst>
      <p:ext uri="{BB962C8B-B14F-4D97-AF65-F5344CB8AC3E}">
        <p14:creationId xmlns:p14="http://schemas.microsoft.com/office/powerpoint/2010/main" val="5353097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FA573C1-821D-4889-BDFC-9D8559CCCD04}" type="datetimeFigureOut">
              <a:rPr lang="en-US" smtClean="0"/>
              <a:pPr/>
              <a:t>10/09/2013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7F0274A-103E-4A90-AFF1-17D81BA64C4B}" type="slidenum">
              <a:rPr lang="en-US" smtClean="0"/>
              <a:pPr/>
              <a:t>‹#›</a:t>
            </a:fld>
            <a:endParaRPr lang="en-US"/>
          </a:p>
        </p:txBody>
      </p:sp>
    </p:spTree>
    <p:extLst>
      <p:ext uri="{BB962C8B-B14F-4D97-AF65-F5344CB8AC3E}">
        <p14:creationId xmlns:p14="http://schemas.microsoft.com/office/powerpoint/2010/main" val="32328933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7F0274A-103E-4A90-AFF1-17D81BA64C4B}"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r>
              <a:rPr lang="nl-NL" smtClean="0"/>
              <a:t>September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1DD8-149D-CF43-B359-97973CA545D3}" type="slidenum">
              <a:rPr lang="en-US" smtClean="0"/>
              <a:pPr/>
              <a:t>‹#›</a:t>
            </a:fld>
            <a:endParaRPr lang="en-US"/>
          </a:p>
        </p:txBody>
      </p:sp>
    </p:spTree>
    <p:extLst>
      <p:ext uri="{BB962C8B-B14F-4D97-AF65-F5344CB8AC3E}">
        <p14:creationId xmlns:p14="http://schemas.microsoft.com/office/powerpoint/2010/main" val="73843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nl-NL" smtClean="0"/>
              <a:t>September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1DD8-149D-CF43-B359-97973CA545D3}" type="slidenum">
              <a:rPr lang="en-US" smtClean="0"/>
              <a:pPr/>
              <a:t>‹#›</a:t>
            </a:fld>
            <a:endParaRPr lang="en-US"/>
          </a:p>
        </p:txBody>
      </p:sp>
    </p:spTree>
    <p:extLst>
      <p:ext uri="{BB962C8B-B14F-4D97-AF65-F5344CB8AC3E}">
        <p14:creationId xmlns:p14="http://schemas.microsoft.com/office/powerpoint/2010/main" val="261351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nl-NL" smtClean="0"/>
              <a:t>September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1DD8-149D-CF43-B359-97973CA545D3}" type="slidenum">
              <a:rPr lang="en-US" smtClean="0"/>
              <a:pPr/>
              <a:t>‹#›</a:t>
            </a:fld>
            <a:endParaRPr lang="en-US"/>
          </a:p>
        </p:txBody>
      </p:sp>
    </p:spTree>
    <p:extLst>
      <p:ext uri="{BB962C8B-B14F-4D97-AF65-F5344CB8AC3E}">
        <p14:creationId xmlns:p14="http://schemas.microsoft.com/office/powerpoint/2010/main" val="271693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3311" y="231056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2029111" y="406634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7A1DD8-149D-CF43-B359-97973CA54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438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7A1DD8-149D-CF43-B359-97973CA54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789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7A1DD8-149D-CF43-B359-97973CA54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3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7A1DD8-149D-CF43-B359-97973CA54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499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7A1DD8-149D-CF43-B359-97973CA54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140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79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7A1DD8-149D-CF43-B359-97973CA54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565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7A1DD8-149D-CF43-B359-97973CA54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60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nl-NL" smtClean="0"/>
              <a:t>September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1DD8-149D-CF43-B359-97973CA545D3}" type="slidenum">
              <a:rPr lang="en-US" smtClean="0"/>
              <a:pPr/>
              <a:t>‹#›</a:t>
            </a:fld>
            <a:endParaRPr lang="en-US"/>
          </a:p>
        </p:txBody>
      </p:sp>
    </p:spTree>
    <p:extLst>
      <p:ext uri="{BB962C8B-B14F-4D97-AF65-F5344CB8AC3E}">
        <p14:creationId xmlns:p14="http://schemas.microsoft.com/office/powerpoint/2010/main" val="2186789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7A1DD8-149D-CF43-B359-97973CA54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409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7A1DD8-149D-CF43-B359-97973CA54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510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7A1DD8-149D-CF43-B359-97973CA545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934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0"/>
          </p:nvPr>
        </p:nvSpPr>
        <p:spPr>
          <a:xfrm>
            <a:off x="539750" y="1628775"/>
            <a:ext cx="8064500"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nl-NL" smtClean="0"/>
              <a:t>September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1DD8-149D-CF43-B359-97973CA545D3}" type="slidenum">
              <a:rPr lang="en-US" smtClean="0"/>
              <a:pPr/>
              <a:t>‹#›</a:t>
            </a:fld>
            <a:endParaRPr lang="en-US"/>
          </a:p>
        </p:txBody>
      </p:sp>
    </p:spTree>
    <p:extLst>
      <p:ext uri="{BB962C8B-B14F-4D97-AF65-F5344CB8AC3E}">
        <p14:creationId xmlns:p14="http://schemas.microsoft.com/office/powerpoint/2010/main" val="272337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r>
              <a:rPr lang="nl-NL" smtClean="0"/>
              <a:t>September 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A1DD8-149D-CF43-B359-97973CA545D3}" type="slidenum">
              <a:rPr lang="en-US" smtClean="0"/>
              <a:pPr/>
              <a:t>‹#›</a:t>
            </a:fld>
            <a:endParaRPr lang="en-US"/>
          </a:p>
        </p:txBody>
      </p:sp>
    </p:spTree>
    <p:extLst>
      <p:ext uri="{BB962C8B-B14F-4D97-AF65-F5344CB8AC3E}">
        <p14:creationId xmlns:p14="http://schemas.microsoft.com/office/powerpoint/2010/main" val="196349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nl-NL" smtClean="0"/>
              <a:t>September 2013</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A1DD8-149D-CF43-B359-97973CA545D3}" type="slidenum">
              <a:rPr lang="en-US" smtClean="0"/>
              <a:pPr/>
              <a:t>‹#›</a:t>
            </a:fld>
            <a:endParaRPr lang="en-US"/>
          </a:p>
        </p:txBody>
      </p:sp>
    </p:spTree>
    <p:extLst>
      <p:ext uri="{BB962C8B-B14F-4D97-AF65-F5344CB8AC3E}">
        <p14:creationId xmlns:p14="http://schemas.microsoft.com/office/powerpoint/2010/main" val="224214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nl-NL" smtClean="0"/>
              <a:t>September 2013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A1DD8-149D-CF43-B359-97973CA545D3}" type="slidenum">
              <a:rPr lang="en-US" smtClean="0"/>
              <a:pPr/>
              <a:t>‹#›</a:t>
            </a:fld>
            <a:endParaRPr lang="en-US"/>
          </a:p>
        </p:txBody>
      </p:sp>
    </p:spTree>
    <p:extLst>
      <p:ext uri="{BB962C8B-B14F-4D97-AF65-F5344CB8AC3E}">
        <p14:creationId xmlns:p14="http://schemas.microsoft.com/office/powerpoint/2010/main" val="26967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smtClean="0"/>
              <a:t>September 2013</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A1DD8-149D-CF43-B359-97973CA545D3}" type="slidenum">
              <a:rPr lang="en-US" smtClean="0"/>
              <a:pPr/>
              <a:t>‹#›</a:t>
            </a:fld>
            <a:endParaRPr lang="en-US"/>
          </a:p>
        </p:txBody>
      </p:sp>
    </p:spTree>
    <p:extLst>
      <p:ext uri="{BB962C8B-B14F-4D97-AF65-F5344CB8AC3E}">
        <p14:creationId xmlns:p14="http://schemas.microsoft.com/office/powerpoint/2010/main" val="383256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nl-NL" smtClean="0"/>
              <a:t>September 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A1DD8-149D-CF43-B359-97973CA545D3}" type="slidenum">
              <a:rPr lang="en-US" smtClean="0"/>
              <a:pPr/>
              <a:t>‹#›</a:t>
            </a:fld>
            <a:endParaRPr lang="en-US"/>
          </a:p>
        </p:txBody>
      </p:sp>
    </p:spTree>
    <p:extLst>
      <p:ext uri="{BB962C8B-B14F-4D97-AF65-F5344CB8AC3E}">
        <p14:creationId xmlns:p14="http://schemas.microsoft.com/office/powerpoint/2010/main" val="288160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nl-NL" smtClean="0"/>
              <a:t>September 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A1DD8-149D-CF43-B359-97973CA545D3}" type="slidenum">
              <a:rPr lang="en-US" smtClean="0"/>
              <a:pPr/>
              <a:t>‹#›</a:t>
            </a:fld>
            <a:endParaRPr lang="en-US"/>
          </a:p>
        </p:txBody>
      </p:sp>
    </p:spTree>
    <p:extLst>
      <p:ext uri="{BB962C8B-B14F-4D97-AF65-F5344CB8AC3E}">
        <p14:creationId xmlns:p14="http://schemas.microsoft.com/office/powerpoint/2010/main" val="13074092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smtClean="0"/>
              <a:t>September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A1DD8-149D-CF43-B359-97973CA545D3}" type="slidenum">
              <a:rPr lang="en-US" smtClean="0"/>
              <a:pPr/>
              <a:t>‹#›</a:t>
            </a:fld>
            <a:endParaRPr lang="en-US"/>
          </a:p>
        </p:txBody>
      </p:sp>
    </p:spTree>
    <p:extLst>
      <p:ext uri="{BB962C8B-B14F-4D97-AF65-F5344CB8AC3E}">
        <p14:creationId xmlns:p14="http://schemas.microsoft.com/office/powerpoint/2010/main" val="1148942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KA PP-Inside.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62994" cy="6909199"/>
          </a:xfrm>
          <a:prstGeom prst="rect">
            <a:avLst/>
          </a:prstGeom>
        </p:spPr>
      </p:pic>
      <p:sp>
        <p:nvSpPr>
          <p:cNvPr id="2" name="Title Placeholder 1"/>
          <p:cNvSpPr>
            <a:spLocks noGrp="1"/>
          </p:cNvSpPr>
          <p:nvPr>
            <p:ph type="title"/>
          </p:nvPr>
        </p:nvSpPr>
        <p:spPr>
          <a:xfrm>
            <a:off x="385144" y="76484"/>
            <a:ext cx="648692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45861" y="62996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smtClean="0">
                <a:solidFill>
                  <a:prstClr val="black">
                    <a:tint val="75000"/>
                  </a:prstClr>
                </a:solidFill>
              </a:rPr>
              <a:t>September 2013</a:t>
            </a:r>
            <a:endParaRPr lang="en-US" dirty="0">
              <a:solidFill>
                <a:prstClr val="black">
                  <a:tint val="75000"/>
                </a:prstClr>
              </a:solidFill>
            </a:endParaRPr>
          </a:p>
        </p:txBody>
      </p:sp>
      <p:sp>
        <p:nvSpPr>
          <p:cNvPr id="5" name="Footer Placeholder 4"/>
          <p:cNvSpPr>
            <a:spLocks noGrp="1"/>
          </p:cNvSpPr>
          <p:nvPr>
            <p:ph type="ftr" sz="quarter" idx="3"/>
          </p:nvPr>
        </p:nvSpPr>
        <p:spPr>
          <a:xfrm>
            <a:off x="7177989" y="6356350"/>
            <a:ext cx="149528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3640023" y="6299649"/>
            <a:ext cx="111191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67A1DD8-149D-CF43-B359-97973CA545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894223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gif"/><Relationship Id="rId6" Type="http://schemas.openxmlformats.org/officeDocument/2006/relationships/image" Target="../media/image17.jpg"/><Relationship Id="rId7" Type="http://schemas.openxmlformats.org/officeDocument/2006/relationships/image" Target="../media/image18.jpg"/><Relationship Id="rId1" Type="http://schemas.openxmlformats.org/officeDocument/2006/relationships/slideLayout" Target="../slideLayouts/slideLayout17.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jpg"/><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9.jpg"/><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1.jpg"/><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17.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7.png"/><Relationship Id="rId1" Type="http://schemas.openxmlformats.org/officeDocument/2006/relationships/vmlDrawing" Target="../drawings/vmlDrawing1.vml"/><Relationship Id="rId2"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jpg"/><Relationship Id="rId1" Type="http://schemas.openxmlformats.org/officeDocument/2006/relationships/slideLayout" Target="../slideLayouts/slideLayout17.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9.jpg"/><Relationship Id="rId3"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17.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17.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KA PP-Fro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30"/>
            <a:ext cx="9152759" cy="6906974"/>
          </a:xfrm>
          <a:prstGeom prst="rect">
            <a:avLst/>
          </a:prstGeom>
        </p:spPr>
      </p:pic>
      <p:sp>
        <p:nvSpPr>
          <p:cNvPr id="2" name="Title 1"/>
          <p:cNvSpPr>
            <a:spLocks noGrp="1"/>
          </p:cNvSpPr>
          <p:nvPr>
            <p:ph type="ctrTitle"/>
          </p:nvPr>
        </p:nvSpPr>
        <p:spPr>
          <a:xfrm>
            <a:off x="0" y="2032000"/>
            <a:ext cx="9144000" cy="3937000"/>
          </a:xfrm>
        </p:spPr>
        <p:txBody>
          <a:bodyPr>
            <a:normAutofit/>
          </a:bodyPr>
          <a:lstStyle/>
          <a:p>
            <a:r>
              <a:rPr lang="en-US" sz="5400" dirty="0" smtClean="0">
                <a:solidFill>
                  <a:schemeClr val="bg1"/>
                </a:solidFill>
              </a:rPr>
              <a:t>Considerations for the Optimal </a:t>
            </a:r>
            <a:r>
              <a:rPr lang="en-US" sz="5400" dirty="0">
                <a:solidFill>
                  <a:schemeClr val="bg1"/>
                </a:solidFill>
              </a:rPr>
              <a:t>R</a:t>
            </a:r>
            <a:r>
              <a:rPr lang="en-US" sz="5400" dirty="0" smtClean="0">
                <a:solidFill>
                  <a:schemeClr val="bg1"/>
                </a:solidFill>
              </a:rPr>
              <a:t>adio </a:t>
            </a:r>
            <a:r>
              <a:rPr lang="en-US" sz="5400" dirty="0">
                <a:solidFill>
                  <a:schemeClr val="bg1"/>
                </a:solidFill>
              </a:rPr>
              <a:t>A</a:t>
            </a:r>
            <a:r>
              <a:rPr lang="en-US" sz="5400" dirty="0" smtClean="0">
                <a:solidFill>
                  <a:schemeClr val="bg1"/>
                </a:solidFill>
              </a:rPr>
              <a:t>stronomy </a:t>
            </a:r>
            <a:r>
              <a:rPr lang="en-US" sz="5400" dirty="0">
                <a:solidFill>
                  <a:schemeClr val="bg1"/>
                </a:solidFill>
              </a:rPr>
              <a:t>S</a:t>
            </a:r>
            <a:r>
              <a:rPr lang="en-US" sz="5400" dirty="0" smtClean="0">
                <a:solidFill>
                  <a:schemeClr val="bg1"/>
                </a:solidFill>
              </a:rPr>
              <a:t>ite</a:t>
            </a:r>
            <a:r>
              <a:rPr lang="en-GB" sz="4800" dirty="0" smtClean="0">
                <a:solidFill>
                  <a:schemeClr val="bg1"/>
                </a:solidFill>
              </a:rPr>
              <a:t/>
            </a:r>
            <a:br>
              <a:rPr lang="en-GB" sz="4800" dirty="0" smtClean="0">
                <a:solidFill>
                  <a:schemeClr val="bg1"/>
                </a:solidFill>
              </a:rPr>
            </a:br>
            <a:r>
              <a:rPr lang="en-GB" sz="2400" dirty="0" smtClean="0">
                <a:solidFill>
                  <a:schemeClr val="bg1"/>
                </a:solidFill>
              </a:rPr>
              <a:t>Rob Millenaar</a:t>
            </a:r>
            <a:br>
              <a:rPr lang="en-GB" sz="2400" dirty="0" smtClean="0">
                <a:solidFill>
                  <a:schemeClr val="bg1"/>
                </a:solidFill>
              </a:rPr>
            </a:br>
            <a:r>
              <a:rPr lang="en-GB" sz="2800" dirty="0" smtClean="0">
                <a:solidFill>
                  <a:schemeClr val="bg1"/>
                </a:solidFill>
              </a:rPr>
              <a:t/>
            </a:r>
            <a:br>
              <a:rPr lang="en-GB" sz="2800" dirty="0" smtClean="0">
                <a:solidFill>
                  <a:schemeClr val="bg1"/>
                </a:solidFill>
              </a:rPr>
            </a:br>
            <a:r>
              <a:rPr lang="en-GB" sz="2800" dirty="0" smtClean="0">
                <a:solidFill>
                  <a:schemeClr val="bg1"/>
                </a:solidFill>
              </a:rPr>
              <a:t>SKA Organisation, UK</a:t>
            </a:r>
            <a:br>
              <a:rPr lang="en-GB" sz="2800" dirty="0" smtClean="0">
                <a:solidFill>
                  <a:schemeClr val="bg1"/>
                </a:solidFill>
              </a:rPr>
            </a:br>
            <a:r>
              <a:rPr lang="en-GB" sz="2800" dirty="0" smtClean="0">
                <a:solidFill>
                  <a:schemeClr val="bg1"/>
                </a:solidFill>
              </a:rPr>
              <a:t/>
            </a:r>
            <a:br>
              <a:rPr lang="en-GB" sz="2800" dirty="0" smtClean="0">
                <a:solidFill>
                  <a:schemeClr val="bg1"/>
                </a:solidFill>
              </a:rPr>
            </a:br>
            <a:r>
              <a:rPr lang="en-US" sz="1800" dirty="0" smtClean="0"/>
              <a:t>AFRICON URSI BEJ, Mauritius, September 2013</a:t>
            </a:r>
            <a:endParaRPr lang="en-US" sz="1800" dirty="0">
              <a:solidFill>
                <a:schemeClr val="bg1"/>
              </a:solidFill>
              <a:latin typeface="Arial"/>
            </a:endParaRPr>
          </a:p>
        </p:txBody>
      </p:sp>
    </p:spTree>
    <p:extLst>
      <p:ext uri="{BB962C8B-B14F-4D97-AF65-F5344CB8AC3E}">
        <p14:creationId xmlns:p14="http://schemas.microsoft.com/office/powerpoint/2010/main" val="37118942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84"/>
            <a:ext cx="6968435" cy="1143000"/>
          </a:xfrm>
        </p:spPr>
        <p:txBody>
          <a:bodyPr>
            <a:normAutofit/>
          </a:bodyPr>
          <a:lstStyle/>
          <a:p>
            <a:r>
              <a:rPr lang="en-US" dirty="0" smtClean="0">
                <a:solidFill>
                  <a:srgbClr val="FFFFFF"/>
                </a:solidFill>
              </a:rPr>
              <a:t>The science factors</a:t>
            </a:r>
            <a:endParaRPr lang="en-US" dirty="0"/>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10</a:t>
            </a:fld>
            <a:endParaRPr lang="en-US">
              <a:solidFill>
                <a:prstClr val="black">
                  <a:tint val="75000"/>
                </a:prstClr>
              </a:solidFill>
            </a:endParaRPr>
          </a:p>
        </p:txBody>
      </p:sp>
      <p:sp>
        <p:nvSpPr>
          <p:cNvPr id="6" name="TextBox 5"/>
          <p:cNvSpPr txBox="1"/>
          <p:nvPr/>
        </p:nvSpPr>
        <p:spPr>
          <a:xfrm>
            <a:off x="454296" y="1398702"/>
            <a:ext cx="8406348" cy="5016758"/>
          </a:xfrm>
          <a:prstGeom prst="rect">
            <a:avLst/>
          </a:prstGeom>
          <a:noFill/>
        </p:spPr>
        <p:txBody>
          <a:bodyPr wrap="square" rtlCol="0">
            <a:spAutoFit/>
          </a:bodyPr>
          <a:lstStyle/>
          <a:p>
            <a:r>
              <a:rPr lang="en-US" sz="2000" b="1" dirty="0" smtClean="0"/>
              <a:t>Frequency range</a:t>
            </a:r>
            <a:r>
              <a:rPr lang="en-US" sz="2000" dirty="0" smtClean="0"/>
              <a:t>: The intended frequency range, as based on the science case, is paramount in determining where the telescope should go, resulting from Environmental Factors, addressed next. </a:t>
            </a:r>
          </a:p>
          <a:p>
            <a:r>
              <a:rPr lang="en-US" sz="2000" dirty="0" smtClean="0"/>
              <a:t>The science in broad terms:</a:t>
            </a:r>
          </a:p>
          <a:p>
            <a:endParaRPr lang="en-US" sz="2000" dirty="0" smtClean="0"/>
          </a:p>
          <a:p>
            <a:pPr marL="342900" indent="-342900">
              <a:buFont typeface="Courier New"/>
              <a:buChar char="o"/>
            </a:pPr>
            <a:r>
              <a:rPr lang="en-US" sz="2000" dirty="0" smtClean="0"/>
              <a:t>Very high (&gt;30 GHz, up to THz) – Cold gas, molecules, early stages of star formation, proto-planets</a:t>
            </a:r>
          </a:p>
          <a:p>
            <a:pPr marL="342900" indent="-342900">
              <a:buFont typeface="Courier New"/>
              <a:buChar char="o"/>
            </a:pPr>
            <a:r>
              <a:rPr lang="en-US" sz="2000" dirty="0" smtClean="0"/>
              <a:t>High frequencies (&gt;3 GHz) – Galactic and extragalactic morphology, pulsars, star evolution, magnetism</a:t>
            </a:r>
          </a:p>
          <a:p>
            <a:pPr marL="342900" indent="-342900">
              <a:buFont typeface="Courier New"/>
              <a:buChar char="o"/>
            </a:pPr>
            <a:r>
              <a:rPr lang="en-US" sz="2000" dirty="0" smtClean="0"/>
              <a:t>Mid frequencies (&gt;0.3 GHz) – The (neutral) Hydrogen universe (up to 1.4 GHz), OH, galaxy evolution, cosmology, pulsars, SETI</a:t>
            </a:r>
          </a:p>
          <a:p>
            <a:pPr marL="342900" indent="-342900">
              <a:buFont typeface="Courier New"/>
              <a:buChar char="o"/>
            </a:pPr>
            <a:r>
              <a:rPr lang="en-US" sz="2000" dirty="0" smtClean="0"/>
              <a:t>Low frequencies (&gt;0.03 GHz) – Epoch Of Reionisation, the </a:t>
            </a:r>
            <a:r>
              <a:rPr lang="en-US" sz="2000" dirty="0" smtClean="0"/>
              <a:t>young </a:t>
            </a:r>
            <a:r>
              <a:rPr lang="en-US" sz="2000" dirty="0" smtClean="0"/>
              <a:t>universe</a:t>
            </a:r>
          </a:p>
          <a:p>
            <a:pPr marL="342900" indent="-342900">
              <a:buFont typeface="Courier New"/>
              <a:buChar char="o"/>
            </a:pPr>
            <a:r>
              <a:rPr lang="en-US" sz="2000" dirty="0" smtClean="0"/>
              <a:t>Very low frequencies (&lt;0.030 GHz) – Solar system, unexplored domain  </a:t>
            </a:r>
            <a:endParaRPr lang="en-US" dirty="0" smtClean="0"/>
          </a:p>
          <a:p>
            <a:pPr marL="342900" indent="-342900">
              <a:buFont typeface="Courier New"/>
              <a:buChar char="o"/>
            </a:pPr>
            <a:endParaRPr lang="en-US" sz="2000" dirty="0"/>
          </a:p>
        </p:txBody>
      </p:sp>
      <p:sp>
        <p:nvSpPr>
          <p:cNvPr id="7" name="Rounded Rectangle 6"/>
          <p:cNvSpPr/>
          <p:nvPr/>
        </p:nvSpPr>
        <p:spPr>
          <a:xfrm>
            <a:off x="194235" y="3593354"/>
            <a:ext cx="8777940" cy="1807882"/>
          </a:xfrm>
          <a:prstGeom prst="roundRect">
            <a:avLst/>
          </a:prstGeom>
          <a:solidFill>
            <a:schemeClr val="tx2">
              <a:lumMod val="20000"/>
              <a:lumOff val="80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171822" y="4019176"/>
            <a:ext cx="461665" cy="923330"/>
          </a:xfrm>
          <a:prstGeom prst="rect">
            <a:avLst/>
          </a:prstGeom>
          <a:noFill/>
        </p:spPr>
        <p:txBody>
          <a:bodyPr vert="vert270" wrap="square" rtlCol="0">
            <a:spAutoFit/>
          </a:bodyPr>
          <a:lstStyle/>
          <a:p>
            <a:pPr algn="ctr"/>
            <a:r>
              <a:rPr lang="en-GB" dirty="0" smtClean="0">
                <a:solidFill>
                  <a:schemeClr val="accent1"/>
                </a:solidFill>
              </a:rPr>
              <a:t>S K A</a:t>
            </a:r>
            <a:endParaRPr lang="en-GB" dirty="0">
              <a:solidFill>
                <a:schemeClr val="accent1"/>
              </a:solidFill>
            </a:endParaRPr>
          </a:p>
        </p:txBody>
      </p:sp>
    </p:spTree>
    <p:extLst>
      <p:ext uri="{BB962C8B-B14F-4D97-AF65-F5344CB8AC3E}">
        <p14:creationId xmlns:p14="http://schemas.microsoft.com/office/powerpoint/2010/main" val="1205914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84"/>
            <a:ext cx="6968435" cy="1143000"/>
          </a:xfrm>
        </p:spPr>
        <p:txBody>
          <a:bodyPr>
            <a:normAutofit/>
          </a:bodyPr>
          <a:lstStyle/>
          <a:p>
            <a:r>
              <a:rPr lang="en-US" dirty="0" smtClean="0">
                <a:solidFill>
                  <a:srgbClr val="FFFFFF"/>
                </a:solidFill>
              </a:rPr>
              <a:t>The science factors</a:t>
            </a:r>
            <a:endParaRPr lang="en-US" dirty="0"/>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11</a:t>
            </a:fld>
            <a:endParaRPr lang="en-US">
              <a:solidFill>
                <a:prstClr val="black">
                  <a:tint val="75000"/>
                </a:prstClr>
              </a:solidFill>
            </a:endParaRPr>
          </a:p>
        </p:txBody>
      </p:sp>
      <p:sp>
        <p:nvSpPr>
          <p:cNvPr id="6" name="TextBox 5"/>
          <p:cNvSpPr txBox="1"/>
          <p:nvPr/>
        </p:nvSpPr>
        <p:spPr>
          <a:xfrm>
            <a:off x="454295" y="1258406"/>
            <a:ext cx="8450651" cy="1323439"/>
          </a:xfrm>
          <a:prstGeom prst="rect">
            <a:avLst/>
          </a:prstGeom>
          <a:noFill/>
        </p:spPr>
        <p:txBody>
          <a:bodyPr wrap="square" rtlCol="0">
            <a:spAutoFit/>
          </a:bodyPr>
          <a:lstStyle/>
          <a:p>
            <a:r>
              <a:rPr lang="en-US" sz="2000" b="1" dirty="0" smtClean="0"/>
              <a:t>Telescope type and extent</a:t>
            </a:r>
            <a:r>
              <a:rPr lang="en-US" sz="2000" dirty="0" smtClean="0"/>
              <a:t>: Since the start of the discipline the overriding trend has been to go to bigger telescopes, and to more of them, serving ever more demanding science requirements.</a:t>
            </a:r>
          </a:p>
          <a:p>
            <a:endParaRPr lang="en-US" sz="2000" dirty="0" smtClean="0"/>
          </a:p>
        </p:txBody>
      </p:sp>
      <p:pic>
        <p:nvPicPr>
          <p:cNvPr id="8" name="Picture 7" descr="Nobeyama4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830" y="2367824"/>
            <a:ext cx="738458" cy="1069563"/>
          </a:xfrm>
          <a:prstGeom prst="rect">
            <a:avLst/>
          </a:prstGeom>
        </p:spPr>
      </p:pic>
      <p:pic>
        <p:nvPicPr>
          <p:cNvPr id="9" name="Picture 8" descr="WS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551" y="2363141"/>
            <a:ext cx="1651677" cy="1095526"/>
          </a:xfrm>
          <a:prstGeom prst="rect">
            <a:avLst/>
          </a:prstGeom>
        </p:spPr>
      </p:pic>
      <p:pic>
        <p:nvPicPr>
          <p:cNvPr id="10" name="Picture 9" descr="hearing_ai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0393" y="3699443"/>
            <a:ext cx="1565381" cy="2266925"/>
          </a:xfrm>
          <a:prstGeom prst="rect">
            <a:avLst/>
          </a:prstGeom>
        </p:spPr>
      </p:pic>
      <p:pic>
        <p:nvPicPr>
          <p:cNvPr id="11" name="Picture 10" descr="ska_correlator.jpg.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3229" y="3684675"/>
            <a:ext cx="3276828" cy="2274565"/>
          </a:xfrm>
          <a:prstGeom prst="rect">
            <a:avLst/>
          </a:prstGeom>
        </p:spPr>
      </p:pic>
      <p:pic>
        <p:nvPicPr>
          <p:cNvPr id="12" name="Picture 11" descr="Ear_trumpet_WWI.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2738" y="3699442"/>
            <a:ext cx="1463040" cy="2266925"/>
          </a:xfrm>
          <a:prstGeom prst="rect">
            <a:avLst/>
          </a:prstGeom>
        </p:spPr>
      </p:pic>
      <p:pic>
        <p:nvPicPr>
          <p:cNvPr id="13" name="Picture 12" descr="Olde-Hearing-Aid-Horn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416" y="4024346"/>
            <a:ext cx="1678642" cy="1661426"/>
          </a:xfrm>
          <a:prstGeom prst="rect">
            <a:avLst/>
          </a:prstGeom>
        </p:spPr>
      </p:pic>
    </p:spTree>
    <p:extLst>
      <p:ext uri="{BB962C8B-B14F-4D97-AF65-F5344CB8AC3E}">
        <p14:creationId xmlns:p14="http://schemas.microsoft.com/office/powerpoint/2010/main" val="529370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84"/>
            <a:ext cx="6968435" cy="1143000"/>
          </a:xfrm>
        </p:spPr>
        <p:txBody>
          <a:bodyPr>
            <a:normAutofit/>
          </a:bodyPr>
          <a:lstStyle/>
          <a:p>
            <a:r>
              <a:rPr lang="en-US" dirty="0" smtClean="0">
                <a:solidFill>
                  <a:srgbClr val="FFFFFF"/>
                </a:solidFill>
              </a:rPr>
              <a:t>The science factors</a:t>
            </a:r>
            <a:endParaRPr lang="en-US" dirty="0"/>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12</a:t>
            </a:fld>
            <a:endParaRPr lang="en-US">
              <a:solidFill>
                <a:prstClr val="black">
                  <a:tint val="75000"/>
                </a:prstClr>
              </a:solidFill>
            </a:endParaRPr>
          </a:p>
        </p:txBody>
      </p:sp>
      <p:sp>
        <p:nvSpPr>
          <p:cNvPr id="6" name="TextBox 5"/>
          <p:cNvSpPr txBox="1"/>
          <p:nvPr/>
        </p:nvSpPr>
        <p:spPr>
          <a:xfrm>
            <a:off x="276087" y="1357793"/>
            <a:ext cx="8613913" cy="1323439"/>
          </a:xfrm>
          <a:prstGeom prst="rect">
            <a:avLst/>
          </a:prstGeom>
          <a:noFill/>
        </p:spPr>
        <p:txBody>
          <a:bodyPr wrap="square" rtlCol="0">
            <a:spAutoFit/>
          </a:bodyPr>
          <a:lstStyle/>
          <a:p>
            <a:r>
              <a:rPr lang="en-US" sz="2000" b="1" dirty="0" smtClean="0"/>
              <a:t>Telescope type and extent</a:t>
            </a:r>
            <a:r>
              <a:rPr lang="en-US" sz="2000" dirty="0" smtClean="0"/>
              <a:t>: </a:t>
            </a:r>
            <a:r>
              <a:rPr lang="en-US" sz="2000" dirty="0" smtClean="0"/>
              <a:t>Either single </a:t>
            </a:r>
            <a:r>
              <a:rPr lang="en-US" sz="2000" dirty="0" smtClean="0"/>
              <a:t>element (dish) or multiple elements (dishes, aperture arrays) depending on the science. The </a:t>
            </a:r>
            <a:r>
              <a:rPr lang="en-US" sz="2000" dirty="0" smtClean="0"/>
              <a:t>design parameters </a:t>
            </a:r>
            <a:r>
              <a:rPr lang="en-US" sz="2000" dirty="0" smtClean="0"/>
              <a:t>are:</a:t>
            </a:r>
          </a:p>
          <a:p>
            <a:endParaRPr lang="en-US" sz="2000" dirty="0" smtClean="0"/>
          </a:p>
        </p:txBody>
      </p:sp>
      <p:graphicFrame>
        <p:nvGraphicFramePr>
          <p:cNvPr id="7" name="Table 6"/>
          <p:cNvGraphicFramePr>
            <a:graphicFrameLocks noGrp="1"/>
          </p:cNvGraphicFramePr>
          <p:nvPr>
            <p:extLst>
              <p:ext uri="{D42A27DB-BD31-4B8C-83A1-F6EECF244321}">
                <p14:modId xmlns:p14="http://schemas.microsoft.com/office/powerpoint/2010/main" val="802545240"/>
              </p:ext>
            </p:extLst>
          </p:nvPr>
        </p:nvGraphicFramePr>
        <p:xfrm>
          <a:off x="394268" y="2334784"/>
          <a:ext cx="8274396" cy="3845722"/>
        </p:xfrm>
        <a:graphic>
          <a:graphicData uri="http://schemas.openxmlformats.org/drawingml/2006/table">
            <a:tbl>
              <a:tblPr firstRow="1" bandRow="1">
                <a:tableStyleId>{5FD0F851-EC5A-4D38-B0AD-8093EC10F338}</a:tableStyleId>
              </a:tblPr>
              <a:tblGrid>
                <a:gridCol w="4137198"/>
                <a:gridCol w="4137198"/>
              </a:tblGrid>
              <a:tr h="1144290">
                <a:tc>
                  <a:txBody>
                    <a:bodyPr/>
                    <a:lstStyle/>
                    <a:p>
                      <a:r>
                        <a:rPr lang="en-US" sz="1800" dirty="0" smtClean="0"/>
                        <a:t>single dish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multiple</a:t>
                      </a:r>
                      <a:r>
                        <a:rPr lang="en-US" sz="1800" baseline="0" dirty="0" smtClean="0"/>
                        <a:t> element</a:t>
                      </a:r>
                      <a:endParaRPr lang="en-US" sz="1800" dirty="0" smtClean="0"/>
                    </a:p>
                    <a:p>
                      <a:endParaRPr lang="en-US" dirty="0"/>
                    </a:p>
                  </a:txBody>
                  <a:tcPr/>
                </a:tc>
              </a:tr>
              <a:tr h="4717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sensitivity – </a:t>
                      </a:r>
                      <a:r>
                        <a:rPr lang="en-US" sz="1800" dirty="0" err="1" smtClean="0"/>
                        <a:t>A</a:t>
                      </a:r>
                      <a:r>
                        <a:rPr lang="en-US" sz="1800" baseline="-25000" dirty="0" err="1" smtClean="0"/>
                        <a:t>phys</a:t>
                      </a:r>
                      <a:r>
                        <a:rPr lang="en-US" sz="1800" dirty="0" smtClean="0"/>
                        <a:t>/</a:t>
                      </a:r>
                      <a:r>
                        <a:rPr lang="en-US" sz="1800" dirty="0" err="1" smtClean="0"/>
                        <a:t>T</a:t>
                      </a:r>
                      <a:r>
                        <a:rPr lang="en-US" sz="1800" baseline="-25000" dirty="0" err="1" smtClean="0"/>
                        <a:t>sys</a:t>
                      </a:r>
                      <a:endParaRPr lang="en-US" sz="1800" baseline="-25000" dirty="0" smtClean="0"/>
                    </a:p>
                  </a:txBody>
                  <a:tcPr/>
                </a:tc>
                <a:tc>
                  <a:txBody>
                    <a:bodyPr/>
                    <a:lstStyle/>
                    <a:p>
                      <a:r>
                        <a:rPr lang="en-US" dirty="0" smtClean="0"/>
                        <a:t>sensitivity</a:t>
                      </a:r>
                      <a:r>
                        <a:rPr lang="en-US" baseline="0" dirty="0" smtClean="0"/>
                        <a:t> – </a:t>
                      </a:r>
                      <a:r>
                        <a:rPr lang="en-US" baseline="0" dirty="0" err="1" smtClean="0"/>
                        <a:t>nA</a:t>
                      </a:r>
                      <a:r>
                        <a:rPr lang="en-US" baseline="-25000" dirty="0" err="1" smtClean="0"/>
                        <a:t>eff</a:t>
                      </a:r>
                      <a:r>
                        <a:rPr lang="en-US" baseline="0" dirty="0" smtClean="0"/>
                        <a:t>/</a:t>
                      </a:r>
                      <a:r>
                        <a:rPr lang="en-US" baseline="0" dirty="0" err="1" smtClean="0"/>
                        <a:t>T</a:t>
                      </a:r>
                      <a:r>
                        <a:rPr lang="en-US" baseline="-25000" dirty="0" err="1" smtClean="0"/>
                        <a:t>sys</a:t>
                      </a:r>
                      <a:endParaRPr lang="en-US" baseline="-25000" dirty="0"/>
                    </a:p>
                  </a:txBody>
                  <a:tcPr/>
                </a:tc>
              </a:tr>
              <a:tr h="4717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resolution – </a:t>
                      </a:r>
                      <a:r>
                        <a:rPr lang="en-US" sz="1800" dirty="0" err="1" smtClean="0"/>
                        <a:t>λ</a:t>
                      </a:r>
                      <a:r>
                        <a:rPr lang="en-US" sz="1800" dirty="0" smtClean="0"/>
                        <a:t>/D </a:t>
                      </a:r>
                    </a:p>
                  </a:txBody>
                  <a:tcPr/>
                </a:tc>
                <a:tc>
                  <a:txBody>
                    <a:bodyPr/>
                    <a:lstStyle/>
                    <a:p>
                      <a:r>
                        <a:rPr lang="en-US" dirty="0" smtClean="0"/>
                        <a:t>resolution – </a:t>
                      </a:r>
                      <a:r>
                        <a:rPr lang="en-US" dirty="0" err="1" smtClean="0"/>
                        <a:t>λ</a:t>
                      </a:r>
                      <a:r>
                        <a:rPr lang="en-US" dirty="0" smtClean="0"/>
                        <a:t>/B</a:t>
                      </a:r>
                      <a:r>
                        <a:rPr lang="en-US" baseline="0" dirty="0" smtClean="0"/>
                        <a:t> </a:t>
                      </a:r>
                      <a:endParaRPr lang="en-US" dirty="0"/>
                    </a:p>
                  </a:txBody>
                  <a:tcPr/>
                </a:tc>
              </a:tr>
              <a:tr h="471781">
                <a:tc>
                  <a:txBody>
                    <a:bodyPr/>
                    <a:lstStyle/>
                    <a:p>
                      <a:r>
                        <a:rPr lang="en-US" dirty="0" smtClean="0"/>
                        <a:t>‘non’-imaging, spectral, time</a:t>
                      </a:r>
                      <a:endParaRPr lang="en-US" dirty="0"/>
                    </a:p>
                  </a:txBody>
                  <a:tcPr/>
                </a:tc>
                <a:tc>
                  <a:txBody>
                    <a:bodyPr/>
                    <a:lstStyle/>
                    <a:p>
                      <a:r>
                        <a:rPr lang="en-US" dirty="0" smtClean="0"/>
                        <a:t>primarily (spectral)</a:t>
                      </a:r>
                      <a:r>
                        <a:rPr lang="en-US" baseline="0" dirty="0" smtClean="0"/>
                        <a:t> i</a:t>
                      </a:r>
                      <a:r>
                        <a:rPr lang="en-US" dirty="0" smtClean="0"/>
                        <a:t>maging</a:t>
                      </a:r>
                      <a:endParaRPr lang="en-US" dirty="0"/>
                    </a:p>
                  </a:txBody>
                  <a:tcPr/>
                </a:tc>
              </a:tr>
              <a:tr h="814308">
                <a:tc>
                  <a:txBody>
                    <a:bodyPr/>
                    <a:lstStyle/>
                    <a:p>
                      <a:r>
                        <a:rPr lang="en-US" dirty="0" smtClean="0"/>
                        <a:t>restricted </a:t>
                      </a:r>
                      <a:r>
                        <a:rPr lang="en-US" baseline="0" dirty="0" smtClean="0"/>
                        <a:t>beam-width, with multiple beam capability</a:t>
                      </a:r>
                      <a:endParaRPr lang="en-US" dirty="0"/>
                    </a:p>
                  </a:txBody>
                  <a:tcPr/>
                </a:tc>
                <a:tc>
                  <a:txBody>
                    <a:bodyPr/>
                    <a:lstStyle/>
                    <a:p>
                      <a:r>
                        <a:rPr lang="en-US" dirty="0" smtClean="0"/>
                        <a:t>narrow to wide beam-width, with multiple beam capability</a:t>
                      </a:r>
                      <a:endParaRPr lang="en-US" dirty="0"/>
                    </a:p>
                  </a:txBody>
                  <a:tcPr/>
                </a:tc>
              </a:tr>
              <a:tr h="471781">
                <a:tc>
                  <a:txBody>
                    <a:bodyPr/>
                    <a:lstStyle/>
                    <a:p>
                      <a:endParaRPr lang="en-US" dirty="0"/>
                    </a:p>
                  </a:txBody>
                  <a:tcPr/>
                </a:tc>
                <a:tc>
                  <a:txBody>
                    <a:bodyPr/>
                    <a:lstStyle/>
                    <a:p>
                      <a:r>
                        <a:rPr lang="en-US" dirty="0" smtClean="0"/>
                        <a:t>configuration</a:t>
                      </a:r>
                      <a:endParaRPr lang="en-US" dirty="0"/>
                    </a:p>
                  </a:txBody>
                  <a:tcPr/>
                </a:tc>
              </a:tr>
            </a:tbl>
          </a:graphicData>
        </a:graphic>
      </p:graphicFrame>
      <p:pic>
        <p:nvPicPr>
          <p:cNvPr id="8" name="Picture 7" descr="Nobeyama4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830" y="2367824"/>
            <a:ext cx="738458" cy="1069563"/>
          </a:xfrm>
          <a:prstGeom prst="rect">
            <a:avLst/>
          </a:prstGeom>
        </p:spPr>
      </p:pic>
      <p:pic>
        <p:nvPicPr>
          <p:cNvPr id="9" name="Picture 8" descr="WS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551" y="2363141"/>
            <a:ext cx="1651677" cy="1095526"/>
          </a:xfrm>
          <a:prstGeom prst="rect">
            <a:avLst/>
          </a:prstGeom>
        </p:spPr>
      </p:pic>
    </p:spTree>
    <p:extLst>
      <p:ext uri="{BB962C8B-B14F-4D97-AF65-F5344CB8AC3E}">
        <p14:creationId xmlns:p14="http://schemas.microsoft.com/office/powerpoint/2010/main" val="3966076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84"/>
            <a:ext cx="6968435" cy="1143000"/>
          </a:xfrm>
        </p:spPr>
        <p:txBody>
          <a:bodyPr>
            <a:normAutofit/>
          </a:bodyPr>
          <a:lstStyle/>
          <a:p>
            <a:r>
              <a:rPr lang="en-US" dirty="0" smtClean="0">
                <a:solidFill>
                  <a:srgbClr val="FFFFFF"/>
                </a:solidFill>
              </a:rPr>
              <a:t>The science factors</a:t>
            </a:r>
            <a:endParaRPr lang="en-US" dirty="0"/>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13</a:t>
            </a:fld>
            <a:endParaRPr lang="en-US">
              <a:solidFill>
                <a:prstClr val="black">
                  <a:tint val="75000"/>
                </a:prstClr>
              </a:solidFill>
            </a:endParaRPr>
          </a:p>
        </p:txBody>
      </p:sp>
      <p:sp>
        <p:nvSpPr>
          <p:cNvPr id="6" name="TextBox 5"/>
          <p:cNvSpPr txBox="1"/>
          <p:nvPr/>
        </p:nvSpPr>
        <p:spPr>
          <a:xfrm>
            <a:off x="454296" y="1258406"/>
            <a:ext cx="7510168" cy="1631216"/>
          </a:xfrm>
          <a:prstGeom prst="rect">
            <a:avLst/>
          </a:prstGeom>
          <a:noFill/>
        </p:spPr>
        <p:txBody>
          <a:bodyPr wrap="square" rtlCol="0">
            <a:spAutoFit/>
          </a:bodyPr>
          <a:lstStyle/>
          <a:p>
            <a:r>
              <a:rPr lang="en-US" sz="2000" b="1" dirty="0" smtClean="0"/>
              <a:t>Required configuration: </a:t>
            </a:r>
            <a:r>
              <a:rPr lang="en-US" sz="2000" dirty="0" smtClean="0"/>
              <a:t>In case of a large-scale interferometer the possibilities of locating the antennas in a suitable configuration is important. Here </a:t>
            </a:r>
            <a:r>
              <a:rPr lang="en-US" sz="2000" smtClean="0"/>
              <a:t>size can matter.</a:t>
            </a:r>
            <a:endParaRPr lang="en-US" sz="2000" dirty="0"/>
          </a:p>
          <a:p>
            <a:r>
              <a:rPr lang="en-US" sz="2000" dirty="0" smtClean="0"/>
              <a:t>For example, the two proposed configurations for SKA2 evaluated in 2010:</a:t>
            </a:r>
            <a:endParaRPr lang="en-US" sz="2000" dirty="0"/>
          </a:p>
        </p:txBody>
      </p:sp>
      <p:pic>
        <p:nvPicPr>
          <p:cNvPr id="7" name="Picture 6" descr="ConfigSA-SK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63" y="3129883"/>
            <a:ext cx="4522802" cy="3083112"/>
          </a:xfrm>
          <a:prstGeom prst="rect">
            <a:avLst/>
          </a:prstGeom>
        </p:spPr>
      </p:pic>
      <p:pic>
        <p:nvPicPr>
          <p:cNvPr id="8" name="Picture 7" descr="ConfigAUS-SK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699" y="3130866"/>
            <a:ext cx="4591667" cy="3079178"/>
          </a:xfrm>
          <a:prstGeom prst="rect">
            <a:avLst/>
          </a:prstGeom>
        </p:spPr>
      </p:pic>
    </p:spTree>
    <p:extLst>
      <p:ext uri="{BB962C8B-B14F-4D97-AF65-F5344CB8AC3E}">
        <p14:creationId xmlns:p14="http://schemas.microsoft.com/office/powerpoint/2010/main" val="2780290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84"/>
            <a:ext cx="6968435" cy="1143000"/>
          </a:xfrm>
        </p:spPr>
        <p:txBody>
          <a:bodyPr>
            <a:normAutofit/>
          </a:bodyPr>
          <a:lstStyle/>
          <a:p>
            <a:r>
              <a:rPr lang="en-US" dirty="0" smtClean="0">
                <a:solidFill>
                  <a:srgbClr val="FFFFFF"/>
                </a:solidFill>
              </a:rPr>
              <a:t>The environmental factors</a:t>
            </a:r>
            <a:endParaRPr lang="en-US" dirty="0"/>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14</a:t>
            </a:fld>
            <a:endParaRPr lang="en-US">
              <a:solidFill>
                <a:prstClr val="black">
                  <a:tint val="75000"/>
                </a:prstClr>
              </a:solidFill>
            </a:endParaRPr>
          </a:p>
        </p:txBody>
      </p:sp>
      <p:sp>
        <p:nvSpPr>
          <p:cNvPr id="6" name="TextBox 5"/>
          <p:cNvSpPr txBox="1"/>
          <p:nvPr/>
        </p:nvSpPr>
        <p:spPr>
          <a:xfrm>
            <a:off x="454295" y="1258406"/>
            <a:ext cx="8140529" cy="1323439"/>
          </a:xfrm>
          <a:prstGeom prst="rect">
            <a:avLst/>
          </a:prstGeom>
          <a:noFill/>
        </p:spPr>
        <p:txBody>
          <a:bodyPr wrap="square" rtlCol="0">
            <a:spAutoFit/>
          </a:bodyPr>
          <a:lstStyle/>
          <a:p>
            <a:r>
              <a:rPr lang="en-US" sz="2000" b="1" dirty="0" smtClean="0"/>
              <a:t>The ionosphere</a:t>
            </a:r>
            <a:r>
              <a:rPr lang="en-US" sz="2000" dirty="0" smtClean="0"/>
              <a:t>: causes refraction and amplitude and phase effects that differ in pointing direction, over the location of receiver elements, and over time. Effects are most prominent at lower frequencies.</a:t>
            </a:r>
            <a:endParaRPr lang="en-US" dirty="0" smtClean="0"/>
          </a:p>
          <a:p>
            <a:endParaRPr lang="en-US" sz="2000" dirty="0"/>
          </a:p>
        </p:txBody>
      </p:sp>
      <p:pic>
        <p:nvPicPr>
          <p:cNvPr id="7" name="Picture 6" descr="ionosphere.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33625" y="2363952"/>
            <a:ext cx="4808952" cy="3873781"/>
          </a:xfrm>
          <a:prstGeom prst="rect">
            <a:avLst/>
          </a:prstGeom>
        </p:spPr>
      </p:pic>
      <p:sp>
        <p:nvSpPr>
          <p:cNvPr id="10" name="TextBox 9"/>
          <p:cNvSpPr txBox="1"/>
          <p:nvPr/>
        </p:nvSpPr>
        <p:spPr>
          <a:xfrm>
            <a:off x="5331154" y="2621362"/>
            <a:ext cx="3207728" cy="2031325"/>
          </a:xfrm>
          <a:prstGeom prst="rect">
            <a:avLst/>
          </a:prstGeom>
          <a:noFill/>
        </p:spPr>
        <p:txBody>
          <a:bodyPr wrap="square" rtlCol="0">
            <a:spAutoFit/>
          </a:bodyPr>
          <a:lstStyle/>
          <a:p>
            <a:r>
              <a:rPr lang="en-US" dirty="0" smtClean="0"/>
              <a:t>To be avoided: Geomagnetic regions where influence is greatest, along the magnetic equator and at auroral regions.</a:t>
            </a:r>
          </a:p>
          <a:p>
            <a:endParaRPr lang="en-US" dirty="0"/>
          </a:p>
          <a:p>
            <a:endParaRPr lang="en-US" dirty="0"/>
          </a:p>
        </p:txBody>
      </p:sp>
      <p:pic>
        <p:nvPicPr>
          <p:cNvPr id="11" name="Picture 10" descr="ionosphSA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765" y="4123763"/>
            <a:ext cx="4190999" cy="2239949"/>
          </a:xfrm>
          <a:prstGeom prst="rect">
            <a:avLst/>
          </a:prstGeom>
        </p:spPr>
      </p:pic>
    </p:spTree>
    <p:extLst>
      <p:ext uri="{BB962C8B-B14F-4D97-AF65-F5344CB8AC3E}">
        <p14:creationId xmlns:p14="http://schemas.microsoft.com/office/powerpoint/2010/main" val="529370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Ionosphere (cont.)</a:t>
            </a:r>
            <a:endParaRPr lang="en-US" dirty="0">
              <a:solidFill>
                <a:schemeClr val="bg1"/>
              </a:solidFill>
            </a:endParaRPr>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15</a:t>
            </a:fld>
            <a:endParaRPr lang="en-US">
              <a:solidFill>
                <a:prstClr val="black">
                  <a:tint val="75000"/>
                </a:prstClr>
              </a:solidFill>
            </a:endParaRPr>
          </a:p>
        </p:txBody>
      </p:sp>
      <p:pic>
        <p:nvPicPr>
          <p:cNvPr id="7" name="Picture 6" descr="61_report-on-ionospheric-turbulence-over-the-candidate-ska-sites-in-south-africa-and-australia-rev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781" y="2987955"/>
            <a:ext cx="6897723" cy="2589190"/>
          </a:xfrm>
          <a:prstGeom prst="rect">
            <a:avLst/>
          </a:prstGeom>
        </p:spPr>
      </p:pic>
      <p:sp>
        <p:nvSpPr>
          <p:cNvPr id="6" name="TextBox 5"/>
          <p:cNvSpPr txBox="1"/>
          <p:nvPr/>
        </p:nvSpPr>
        <p:spPr>
          <a:xfrm>
            <a:off x="575234" y="1400897"/>
            <a:ext cx="8060765" cy="1200329"/>
          </a:xfrm>
          <a:prstGeom prst="rect">
            <a:avLst/>
          </a:prstGeom>
          <a:noFill/>
        </p:spPr>
        <p:txBody>
          <a:bodyPr wrap="square" rtlCol="0">
            <a:spAutoFit/>
          </a:bodyPr>
          <a:lstStyle/>
          <a:p>
            <a:r>
              <a:rPr lang="en-US" b="1" dirty="0" smtClean="0"/>
              <a:t>Ionospheric scintillation</a:t>
            </a:r>
            <a:r>
              <a:rPr lang="en-US" dirty="0" smtClean="0"/>
              <a:t>: model maps at 100 MHz for South Africa, for two worst-case scenarios and one for the most likely condition.</a:t>
            </a:r>
          </a:p>
          <a:p>
            <a:r>
              <a:rPr lang="en-US" dirty="0" smtClean="0"/>
              <a:t>For the SKA sites it turns out that both </a:t>
            </a:r>
            <a:r>
              <a:rPr lang="en-US" dirty="0" smtClean="0"/>
              <a:t>selected locations </a:t>
            </a:r>
            <a:r>
              <a:rPr lang="en-US" dirty="0" smtClean="0"/>
              <a:t>have the best conditions in the southern hemisphere.</a:t>
            </a:r>
            <a:endParaRPr lang="en-US" dirty="0"/>
          </a:p>
        </p:txBody>
      </p:sp>
      <p:sp>
        <p:nvSpPr>
          <p:cNvPr id="9" name="TextBox 8"/>
          <p:cNvSpPr txBox="1"/>
          <p:nvPr/>
        </p:nvSpPr>
        <p:spPr>
          <a:xfrm>
            <a:off x="1157935" y="2644570"/>
            <a:ext cx="6761060" cy="307777"/>
          </a:xfrm>
          <a:prstGeom prst="rect">
            <a:avLst/>
          </a:prstGeom>
          <a:noFill/>
        </p:spPr>
        <p:txBody>
          <a:bodyPr wrap="none" rtlCol="0">
            <a:spAutoFit/>
          </a:bodyPr>
          <a:lstStyle/>
          <a:p>
            <a:r>
              <a:rPr lang="en-US" sz="1400" dirty="0" smtClean="0"/>
              <a:t>strong equatorial influence        strong auroral influence          most likely conditions</a:t>
            </a:r>
            <a:endParaRPr lang="en-US" sz="1400" dirty="0"/>
          </a:p>
        </p:txBody>
      </p:sp>
      <p:sp>
        <p:nvSpPr>
          <p:cNvPr id="10" name="TextBox 9"/>
          <p:cNvSpPr txBox="1"/>
          <p:nvPr/>
        </p:nvSpPr>
        <p:spPr>
          <a:xfrm>
            <a:off x="1060824" y="5625333"/>
            <a:ext cx="6955117" cy="461665"/>
          </a:xfrm>
          <a:prstGeom prst="rect">
            <a:avLst/>
          </a:prstGeom>
          <a:noFill/>
        </p:spPr>
        <p:txBody>
          <a:bodyPr wrap="square" rtlCol="0">
            <a:spAutoFit/>
          </a:bodyPr>
          <a:lstStyle/>
          <a:p>
            <a:r>
              <a:rPr lang="en-US" sz="1200" dirty="0" smtClean="0"/>
              <a:t>Dark and light-blue circles indicate the location of the 5º elevation horizon at altitudes of 300 and 600 km. The red circle indicates the 30º elevation horizon at 350 km altitude.</a:t>
            </a:r>
            <a:endParaRPr lang="en-US" sz="1200" dirty="0"/>
          </a:p>
        </p:txBody>
      </p:sp>
    </p:spTree>
    <p:extLst>
      <p:ext uri="{BB962C8B-B14F-4D97-AF65-F5344CB8AC3E}">
        <p14:creationId xmlns:p14="http://schemas.microsoft.com/office/powerpoint/2010/main" val="40949014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84"/>
            <a:ext cx="6968435" cy="1143000"/>
          </a:xfrm>
        </p:spPr>
        <p:txBody>
          <a:bodyPr>
            <a:normAutofit/>
          </a:bodyPr>
          <a:lstStyle/>
          <a:p>
            <a:r>
              <a:rPr lang="en-US" dirty="0" smtClean="0">
                <a:solidFill>
                  <a:srgbClr val="FFFFFF"/>
                </a:solidFill>
              </a:rPr>
              <a:t>The environmental factors</a:t>
            </a:r>
            <a:endParaRPr lang="en-US" dirty="0"/>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16</a:t>
            </a:fld>
            <a:endParaRPr lang="en-US">
              <a:solidFill>
                <a:prstClr val="black">
                  <a:tint val="75000"/>
                </a:prstClr>
              </a:solidFill>
            </a:endParaRPr>
          </a:p>
        </p:txBody>
      </p:sp>
      <p:sp>
        <p:nvSpPr>
          <p:cNvPr id="6" name="TextBox 5"/>
          <p:cNvSpPr txBox="1"/>
          <p:nvPr/>
        </p:nvSpPr>
        <p:spPr>
          <a:xfrm>
            <a:off x="454296" y="1361782"/>
            <a:ext cx="8402574" cy="1877437"/>
          </a:xfrm>
          <a:prstGeom prst="rect">
            <a:avLst/>
          </a:prstGeom>
          <a:noFill/>
        </p:spPr>
        <p:txBody>
          <a:bodyPr wrap="square" rtlCol="0">
            <a:spAutoFit/>
          </a:bodyPr>
          <a:lstStyle/>
          <a:p>
            <a:r>
              <a:rPr lang="en-US" sz="2000" b="1" dirty="0" smtClean="0"/>
              <a:t>The troposphere</a:t>
            </a:r>
            <a:r>
              <a:rPr lang="en-US" sz="2000" dirty="0" smtClean="0"/>
              <a:t>: Well known to affect optical astronomy ‘seeing’, the troposphere affects radio waves through the same phenomena – absorption (</a:t>
            </a:r>
            <a:r>
              <a:rPr lang="en-GB" sz="2000" dirty="0" smtClean="0"/>
              <a:t>attenuation</a:t>
            </a:r>
            <a:r>
              <a:rPr lang="en-US" sz="2000" dirty="0" smtClean="0"/>
              <a:t>), refraction and phase/delay effects.</a:t>
            </a:r>
          </a:p>
          <a:p>
            <a:endParaRPr lang="en-US" sz="2000" dirty="0"/>
          </a:p>
          <a:p>
            <a:r>
              <a:rPr lang="en-US" dirty="0"/>
              <a:t>W</a:t>
            </a:r>
            <a:r>
              <a:rPr lang="en-US" dirty="0" smtClean="0"/>
              <a:t>ater </a:t>
            </a:r>
            <a:r>
              <a:rPr lang="en-US" dirty="0" err="1" smtClean="0"/>
              <a:t>vapour</a:t>
            </a:r>
            <a:r>
              <a:rPr lang="en-US" dirty="0" smtClean="0"/>
              <a:t> (and some other molecules) in the lower troposphere causes broad absorption bands that leave some windows for access by radio telescopes. </a:t>
            </a:r>
          </a:p>
        </p:txBody>
      </p:sp>
      <p:pic>
        <p:nvPicPr>
          <p:cNvPr id="7" name="Picture 6" descr="Freq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202" y="3442699"/>
            <a:ext cx="4003078" cy="2725977"/>
          </a:xfrm>
          <a:prstGeom prst="rect">
            <a:avLst/>
          </a:prstGeom>
        </p:spPr>
      </p:pic>
      <p:sp>
        <p:nvSpPr>
          <p:cNvPr id="8" name="TextBox 7"/>
          <p:cNvSpPr txBox="1"/>
          <p:nvPr/>
        </p:nvSpPr>
        <p:spPr>
          <a:xfrm>
            <a:off x="448235" y="3672276"/>
            <a:ext cx="4131235" cy="2308324"/>
          </a:xfrm>
          <a:prstGeom prst="rect">
            <a:avLst/>
          </a:prstGeom>
          <a:noFill/>
        </p:spPr>
        <p:txBody>
          <a:bodyPr wrap="square" rtlCol="0">
            <a:spAutoFit/>
          </a:bodyPr>
          <a:lstStyle/>
          <a:p>
            <a:r>
              <a:rPr lang="en-US" sz="1600" dirty="0" smtClean="0"/>
              <a:t>Mitigating the effect is done by observing from high locations, leaving most of the water </a:t>
            </a:r>
            <a:r>
              <a:rPr lang="en-US" sz="1600" dirty="0" err="1" smtClean="0"/>
              <a:t>vapour</a:t>
            </a:r>
            <a:r>
              <a:rPr lang="en-US" sz="1600" dirty="0" smtClean="0"/>
              <a:t> below the telescope. </a:t>
            </a:r>
            <a:endParaRPr lang="en-US" sz="1600" dirty="0"/>
          </a:p>
          <a:p>
            <a:endParaRPr lang="en-US" sz="1600" dirty="0" smtClean="0"/>
          </a:p>
          <a:p>
            <a:r>
              <a:rPr lang="en-US" sz="1600" dirty="0" smtClean="0"/>
              <a:t>Since the effect is greatest at very high frequencies, </a:t>
            </a:r>
            <a:r>
              <a:rPr lang="en-US" sz="1600" dirty="0" err="1" smtClean="0"/>
              <a:t>millimetre</a:t>
            </a:r>
            <a:r>
              <a:rPr lang="en-US" sz="1600" dirty="0" smtClean="0"/>
              <a:t> and </a:t>
            </a:r>
            <a:r>
              <a:rPr lang="en-US" sz="1600" dirty="0" err="1" smtClean="0"/>
              <a:t>submillimetre</a:t>
            </a:r>
            <a:r>
              <a:rPr lang="en-US" sz="1600" dirty="0" smtClean="0"/>
              <a:t> wavelength telescopes are all located on high mountains (Mauna Kea) or plateaus (ALMA).</a:t>
            </a:r>
            <a:endParaRPr lang="en-US" sz="1600" dirty="0"/>
          </a:p>
        </p:txBody>
      </p:sp>
    </p:spTree>
    <p:extLst>
      <p:ext uri="{BB962C8B-B14F-4D97-AF65-F5344CB8AC3E}">
        <p14:creationId xmlns:p14="http://schemas.microsoft.com/office/powerpoint/2010/main" val="15935818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84"/>
            <a:ext cx="6968435" cy="1143000"/>
          </a:xfrm>
        </p:spPr>
        <p:txBody>
          <a:bodyPr>
            <a:normAutofit/>
          </a:bodyPr>
          <a:lstStyle/>
          <a:p>
            <a:r>
              <a:rPr lang="en-US" dirty="0" smtClean="0">
                <a:solidFill>
                  <a:srgbClr val="FFFFFF"/>
                </a:solidFill>
              </a:rPr>
              <a:t>The environmental factors</a:t>
            </a:r>
            <a:endParaRPr lang="en-US" dirty="0"/>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17</a:t>
            </a:fld>
            <a:endParaRPr lang="en-US">
              <a:solidFill>
                <a:prstClr val="black">
                  <a:tint val="75000"/>
                </a:prstClr>
              </a:solidFill>
            </a:endParaRPr>
          </a:p>
        </p:txBody>
      </p:sp>
      <p:sp>
        <p:nvSpPr>
          <p:cNvPr id="6" name="TextBox 5"/>
          <p:cNvSpPr txBox="1"/>
          <p:nvPr/>
        </p:nvSpPr>
        <p:spPr>
          <a:xfrm>
            <a:off x="454295" y="1361782"/>
            <a:ext cx="8413617" cy="1877437"/>
          </a:xfrm>
          <a:prstGeom prst="rect">
            <a:avLst/>
          </a:prstGeom>
          <a:noFill/>
        </p:spPr>
        <p:txBody>
          <a:bodyPr wrap="square" rtlCol="0">
            <a:spAutoFit/>
          </a:bodyPr>
          <a:lstStyle/>
          <a:p>
            <a:r>
              <a:rPr lang="en-US" sz="2000" b="1" dirty="0" smtClean="0"/>
              <a:t>The troposphere</a:t>
            </a:r>
            <a:r>
              <a:rPr lang="en-US" sz="2000" dirty="0" smtClean="0"/>
              <a:t>: Well known to affect optical astronomy ‘seeing’, the troposphere affects radio waves through the same phenomena – absorption (attenuation), refraction and phase/delay effects.</a:t>
            </a:r>
          </a:p>
          <a:p>
            <a:endParaRPr lang="en-US" sz="2000" dirty="0"/>
          </a:p>
          <a:p>
            <a:r>
              <a:rPr lang="en-US" dirty="0"/>
              <a:t>W</a:t>
            </a:r>
            <a:r>
              <a:rPr lang="en-US" dirty="0" smtClean="0"/>
              <a:t>ater </a:t>
            </a:r>
            <a:r>
              <a:rPr lang="en-US" dirty="0" err="1" smtClean="0"/>
              <a:t>vapour</a:t>
            </a:r>
            <a:r>
              <a:rPr lang="en-US" dirty="0" smtClean="0"/>
              <a:t> (and some other molecules) in the lower troposphere causes broad absorption bands that leave some windows for access by radio telescopes. </a:t>
            </a:r>
          </a:p>
        </p:txBody>
      </p:sp>
      <p:pic>
        <p:nvPicPr>
          <p:cNvPr id="7" name="Picture 6" descr="Freq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202" y="3442699"/>
            <a:ext cx="4003078" cy="2725977"/>
          </a:xfrm>
          <a:prstGeom prst="rect">
            <a:avLst/>
          </a:prstGeom>
        </p:spPr>
      </p:pic>
      <p:sp>
        <p:nvSpPr>
          <p:cNvPr id="8" name="TextBox 7"/>
          <p:cNvSpPr txBox="1"/>
          <p:nvPr/>
        </p:nvSpPr>
        <p:spPr>
          <a:xfrm>
            <a:off x="448235" y="3672276"/>
            <a:ext cx="4131235" cy="2308324"/>
          </a:xfrm>
          <a:prstGeom prst="rect">
            <a:avLst/>
          </a:prstGeom>
          <a:noFill/>
        </p:spPr>
        <p:txBody>
          <a:bodyPr wrap="square" rtlCol="0">
            <a:spAutoFit/>
          </a:bodyPr>
          <a:lstStyle/>
          <a:p>
            <a:r>
              <a:rPr lang="en-US" sz="1600" dirty="0" smtClean="0"/>
              <a:t>Mitigating the effect is done by observing from high locations, leaving most of the water </a:t>
            </a:r>
            <a:r>
              <a:rPr lang="en-US" sz="1600" dirty="0" err="1" smtClean="0"/>
              <a:t>vapour</a:t>
            </a:r>
            <a:r>
              <a:rPr lang="en-US" sz="1600" dirty="0" smtClean="0"/>
              <a:t> below the telescope. </a:t>
            </a:r>
            <a:endParaRPr lang="en-US" sz="1600" dirty="0"/>
          </a:p>
          <a:p>
            <a:endParaRPr lang="en-US" sz="1600" dirty="0" smtClean="0"/>
          </a:p>
          <a:p>
            <a:r>
              <a:rPr lang="en-US" sz="1600" dirty="0" smtClean="0"/>
              <a:t>Since the effect is greatest at very high frequencies, </a:t>
            </a:r>
            <a:r>
              <a:rPr lang="en-US" sz="1600" dirty="0" err="1" smtClean="0"/>
              <a:t>millimetre</a:t>
            </a:r>
            <a:r>
              <a:rPr lang="en-US" sz="1600" dirty="0" smtClean="0"/>
              <a:t> and </a:t>
            </a:r>
            <a:r>
              <a:rPr lang="en-US" sz="1600" dirty="0" err="1" smtClean="0"/>
              <a:t>submillimetre</a:t>
            </a:r>
            <a:r>
              <a:rPr lang="en-US" sz="1600" dirty="0" smtClean="0"/>
              <a:t> wavelength telescopes are all located on high mountains (Mauna Kea) or plateaus (ALMA).</a:t>
            </a:r>
            <a:endParaRPr lang="en-US" sz="1600" dirty="0"/>
          </a:p>
        </p:txBody>
      </p:sp>
      <p:pic>
        <p:nvPicPr>
          <p:cNvPr id="9" name="Picture 8" descr="ALMA_potw_eso_1301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308" y="3244157"/>
            <a:ext cx="4559647" cy="3032343"/>
          </a:xfrm>
          <a:prstGeom prst="rect">
            <a:avLst/>
          </a:prstGeom>
        </p:spPr>
      </p:pic>
      <p:pic>
        <p:nvPicPr>
          <p:cNvPr id="10" name="Picture 9" descr="ALMA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24" y="3444645"/>
            <a:ext cx="9238158" cy="2713709"/>
          </a:xfrm>
          <a:prstGeom prst="rect">
            <a:avLst/>
          </a:prstGeom>
        </p:spPr>
      </p:pic>
    </p:spTree>
    <p:extLst>
      <p:ext uri="{BB962C8B-B14F-4D97-AF65-F5344CB8AC3E}">
        <p14:creationId xmlns:p14="http://schemas.microsoft.com/office/powerpoint/2010/main" val="4249488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84"/>
            <a:ext cx="6968435" cy="1143000"/>
          </a:xfrm>
        </p:spPr>
        <p:txBody>
          <a:bodyPr>
            <a:normAutofit/>
          </a:bodyPr>
          <a:lstStyle/>
          <a:p>
            <a:r>
              <a:rPr lang="en-US" dirty="0" smtClean="0">
                <a:solidFill>
                  <a:srgbClr val="FFFFFF"/>
                </a:solidFill>
              </a:rPr>
              <a:t>The environmental factors</a:t>
            </a:r>
            <a:endParaRPr lang="en-US" dirty="0"/>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18</a:t>
            </a:fld>
            <a:endParaRPr lang="en-US">
              <a:solidFill>
                <a:prstClr val="black">
                  <a:tint val="75000"/>
                </a:prstClr>
              </a:solidFill>
            </a:endParaRPr>
          </a:p>
        </p:txBody>
      </p:sp>
      <p:sp>
        <p:nvSpPr>
          <p:cNvPr id="6" name="TextBox 5"/>
          <p:cNvSpPr txBox="1"/>
          <p:nvPr/>
        </p:nvSpPr>
        <p:spPr>
          <a:xfrm>
            <a:off x="454295" y="1273438"/>
            <a:ext cx="8443267" cy="1323439"/>
          </a:xfrm>
          <a:prstGeom prst="rect">
            <a:avLst/>
          </a:prstGeom>
          <a:noFill/>
        </p:spPr>
        <p:txBody>
          <a:bodyPr wrap="square" rtlCol="0">
            <a:spAutoFit/>
          </a:bodyPr>
          <a:lstStyle/>
          <a:p>
            <a:r>
              <a:rPr lang="en-US" sz="2000" b="1" dirty="0" smtClean="0"/>
              <a:t>Radio Interference – RFI and EMI</a:t>
            </a:r>
            <a:r>
              <a:rPr lang="en-US" sz="2000" dirty="0" smtClean="0"/>
              <a:t>: The influence of manmade radio interference is a very important discriminating factor in site selection. The negative effects of radio interference are </a:t>
            </a:r>
            <a:r>
              <a:rPr lang="en-US" sz="2000" dirty="0" smtClean="0"/>
              <a:t>(still) under</a:t>
            </a:r>
            <a:r>
              <a:rPr lang="en-US" sz="2000" dirty="0" smtClean="0"/>
              <a:t>-estimated</a:t>
            </a:r>
            <a:r>
              <a:rPr lang="en-US" sz="2000" dirty="0" smtClean="0"/>
              <a:t>. RFI diminishes “discovery” space.</a:t>
            </a:r>
            <a:endParaRPr lang="en-US" sz="2000" dirty="0"/>
          </a:p>
        </p:txBody>
      </p:sp>
      <p:graphicFrame>
        <p:nvGraphicFramePr>
          <p:cNvPr id="8" name="Object 7"/>
          <p:cNvGraphicFramePr>
            <a:graphicFrameLocks noChangeAspect="1"/>
          </p:cNvGraphicFramePr>
          <p:nvPr>
            <p:extLst>
              <p:ext uri="{D42A27DB-BD31-4B8C-83A1-F6EECF244321}">
                <p14:modId xmlns:p14="http://schemas.microsoft.com/office/powerpoint/2010/main" val="2635953313"/>
              </p:ext>
            </p:extLst>
          </p:nvPr>
        </p:nvGraphicFramePr>
        <p:xfrm>
          <a:off x="804841" y="2595216"/>
          <a:ext cx="7479861" cy="3773498"/>
        </p:xfrm>
        <a:graphic>
          <a:graphicData uri="http://schemas.openxmlformats.org/presentationml/2006/ole">
            <mc:AlternateContent xmlns:mc="http://schemas.openxmlformats.org/markup-compatibility/2006">
              <mc:Choice xmlns:v="urn:schemas-microsoft-com:vml" Requires="v">
                <p:oleObj spid="_x0000_s1073" name="Document" r:id="rId3" imgW="5410200" imgH="3695700" progId="Word.Document.12">
                  <p:embed/>
                </p:oleObj>
              </mc:Choice>
              <mc:Fallback>
                <p:oleObj name="Document" r:id="rId3" imgW="5410200" imgH="3695700" progId="Word.Document.12">
                  <p:embed/>
                  <p:pic>
                    <p:nvPicPr>
                      <p:cNvPr id="0" name=""/>
                      <p:cNvPicPr/>
                      <p:nvPr/>
                    </p:nvPicPr>
                    <p:blipFill>
                      <a:blip r:embed="rId4"/>
                      <a:stretch>
                        <a:fillRect/>
                      </a:stretch>
                    </p:blipFill>
                    <p:spPr>
                      <a:xfrm>
                        <a:off x="804841" y="2595216"/>
                        <a:ext cx="7479861" cy="3773498"/>
                      </a:xfrm>
                      <a:prstGeom prst="rect">
                        <a:avLst/>
                      </a:prstGeom>
                    </p:spPr>
                  </p:pic>
                </p:oleObj>
              </mc:Fallback>
            </mc:AlternateContent>
          </a:graphicData>
        </a:graphic>
      </p:graphicFrame>
    </p:spTree>
    <p:extLst>
      <p:ext uri="{BB962C8B-B14F-4D97-AF65-F5344CB8AC3E}">
        <p14:creationId xmlns:p14="http://schemas.microsoft.com/office/powerpoint/2010/main" val="1933840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84"/>
            <a:ext cx="6968435" cy="1143000"/>
          </a:xfrm>
        </p:spPr>
        <p:txBody>
          <a:bodyPr>
            <a:normAutofit/>
          </a:bodyPr>
          <a:lstStyle/>
          <a:p>
            <a:r>
              <a:rPr lang="en-US" dirty="0" smtClean="0">
                <a:solidFill>
                  <a:srgbClr val="FFFFFF"/>
                </a:solidFill>
              </a:rPr>
              <a:t>Radio Interference (cont.)</a:t>
            </a:r>
            <a:endParaRPr lang="en-US" dirty="0"/>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19</a:t>
            </a:fld>
            <a:endParaRPr lang="en-US">
              <a:solidFill>
                <a:prstClr val="black">
                  <a:tint val="75000"/>
                </a:prstClr>
              </a:solidFill>
            </a:endParaRPr>
          </a:p>
        </p:txBody>
      </p:sp>
      <p:sp>
        <p:nvSpPr>
          <p:cNvPr id="6" name="TextBox 5"/>
          <p:cNvSpPr txBox="1"/>
          <p:nvPr/>
        </p:nvSpPr>
        <p:spPr>
          <a:xfrm>
            <a:off x="454295" y="1361782"/>
            <a:ext cx="8443267" cy="400110"/>
          </a:xfrm>
          <a:prstGeom prst="rect">
            <a:avLst/>
          </a:prstGeom>
          <a:noFill/>
        </p:spPr>
        <p:txBody>
          <a:bodyPr wrap="square" rtlCol="0">
            <a:spAutoFit/>
          </a:bodyPr>
          <a:lstStyle/>
          <a:p>
            <a:r>
              <a:rPr lang="en-US" sz="2000" dirty="0" smtClean="0"/>
              <a:t>Investigation of radio interference at sites through field measurements</a:t>
            </a:r>
            <a:endParaRPr lang="en-US" sz="2000" dirty="0"/>
          </a:p>
        </p:txBody>
      </p:sp>
      <p:pic>
        <p:nvPicPr>
          <p:cNvPr id="10" name="Picture 9" descr="AnnM10.C2.Psiperc.0_2000.eps"/>
          <p:cNvPicPr>
            <a:picLocks noChangeAspect="1"/>
          </p:cNvPicPr>
          <p:nvPr/>
        </p:nvPicPr>
        <p:blipFill>
          <a:blip r:embed="rId2"/>
          <a:stretch>
            <a:fillRect/>
          </a:stretch>
        </p:blipFill>
        <p:spPr>
          <a:xfrm>
            <a:off x="-287970" y="1720500"/>
            <a:ext cx="9510424" cy="4659378"/>
          </a:xfrm>
          <a:prstGeom prst="rect">
            <a:avLst/>
          </a:prstGeom>
        </p:spPr>
      </p:pic>
    </p:spTree>
    <p:extLst>
      <p:ext uri="{BB962C8B-B14F-4D97-AF65-F5344CB8AC3E}">
        <p14:creationId xmlns:p14="http://schemas.microsoft.com/office/powerpoint/2010/main" val="14356662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103560" y="99010"/>
            <a:ext cx="6729040" cy="1021146"/>
          </a:xfrm>
          <a:noFill/>
          <a:ln>
            <a:miter lim="800000"/>
            <a:headEnd/>
            <a:tailEnd/>
          </a:ln>
        </p:spPr>
        <p:txBody>
          <a:bodyPr vert="horz" wrap="square" lIns="91440" tIns="45720" rIns="91440" bIns="45720" numCol="1" anchor="ctr" anchorCtr="0" compatLnSpc="1">
            <a:prstTxWarp prst="textNoShape">
              <a:avLst/>
            </a:prstTxWarp>
            <a:normAutofit/>
          </a:bodyPr>
          <a:lstStyle/>
          <a:p>
            <a:r>
              <a:rPr lang="en-GB" dirty="0" smtClean="0">
                <a:solidFill>
                  <a:schemeClr val="bg1"/>
                </a:solidFill>
              </a:rPr>
              <a:t>Setting the scene</a:t>
            </a:r>
          </a:p>
        </p:txBody>
      </p:sp>
      <p:sp>
        <p:nvSpPr>
          <p:cNvPr id="3" name="TextBox 2"/>
          <p:cNvSpPr txBox="1"/>
          <p:nvPr/>
        </p:nvSpPr>
        <p:spPr>
          <a:xfrm>
            <a:off x="103560" y="1242010"/>
            <a:ext cx="9040440" cy="932563"/>
          </a:xfrm>
          <a:prstGeom prst="rect">
            <a:avLst/>
          </a:prstGeom>
          <a:noFill/>
        </p:spPr>
        <p:txBody>
          <a:bodyPr wrap="square">
            <a:spAutoFit/>
          </a:bodyPr>
          <a:lstStyle/>
          <a:p>
            <a:pPr marL="342900" lvl="0" indent="-342900">
              <a:lnSpc>
                <a:spcPct val="115000"/>
              </a:lnSpc>
              <a:spcAft>
                <a:spcPts val="0"/>
              </a:spcAft>
            </a:pPr>
            <a:r>
              <a:rPr lang="en-US" sz="2400" dirty="0" smtClean="0"/>
              <a:t/>
            </a:r>
            <a:br>
              <a:rPr lang="en-US" sz="2400" dirty="0" smtClean="0"/>
            </a:br>
            <a:endParaRPr lang="en-US" sz="2400" dirty="0" smtClean="0">
              <a:latin typeface="Calibri"/>
              <a:ea typeface="Calibri"/>
              <a:cs typeface="Times New Roman"/>
            </a:endParaRPr>
          </a:p>
        </p:txBody>
      </p:sp>
      <p:sp>
        <p:nvSpPr>
          <p:cNvPr id="4" name="Date Placeholder 3"/>
          <p:cNvSpPr>
            <a:spLocks noGrp="1"/>
          </p:cNvSpPr>
          <p:nvPr>
            <p:ph type="dt" sz="half" idx="10"/>
          </p:nvPr>
        </p:nvSpPr>
        <p:spPr/>
        <p:txBody>
          <a:bodyPr/>
          <a:lstStyle/>
          <a:p>
            <a:r>
              <a:rPr lang="nl-NL" dirty="0" smtClean="0">
                <a:solidFill>
                  <a:prstClr val="black">
                    <a:tint val="75000"/>
                  </a:prstClr>
                </a:solidFill>
              </a:rPr>
              <a:t>September 2013</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TextBox 6"/>
          <p:cNvSpPr txBox="1"/>
          <p:nvPr/>
        </p:nvSpPr>
        <p:spPr>
          <a:xfrm>
            <a:off x="433832" y="1486021"/>
            <a:ext cx="8421532" cy="1692771"/>
          </a:xfrm>
          <a:prstGeom prst="rect">
            <a:avLst/>
          </a:prstGeom>
          <a:noFill/>
        </p:spPr>
        <p:txBody>
          <a:bodyPr wrap="square" rtlCol="0">
            <a:spAutoFit/>
          </a:bodyPr>
          <a:lstStyle/>
          <a:p>
            <a:r>
              <a:rPr lang="en-US" sz="2800" dirty="0" smtClean="0"/>
              <a:t>Radio Astronomy research started in backyards and at radio labs.</a:t>
            </a:r>
          </a:p>
          <a:p>
            <a:endParaRPr lang="en-US" sz="2800" dirty="0"/>
          </a:p>
          <a:p>
            <a:r>
              <a:rPr lang="en-US" sz="2000" dirty="0" smtClean="0"/>
              <a:t> </a:t>
            </a:r>
            <a:endParaRPr lang="en-US" sz="2000" dirty="0"/>
          </a:p>
        </p:txBody>
      </p:sp>
      <p:pic>
        <p:nvPicPr>
          <p:cNvPr id="2" name="Picture 1" descr="Karl_Guthe_Jansky_radio_telesco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07" y="2400847"/>
            <a:ext cx="3408769" cy="2641796"/>
          </a:xfrm>
          <a:prstGeom prst="rect">
            <a:avLst/>
          </a:prstGeom>
        </p:spPr>
      </p:pic>
      <p:pic>
        <p:nvPicPr>
          <p:cNvPr id="8" name="Picture 7" descr="Grote_Antenna_Wheat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2358" y="1936911"/>
            <a:ext cx="2267812" cy="2855382"/>
          </a:xfrm>
          <a:prstGeom prst="rect">
            <a:avLst/>
          </a:prstGeom>
        </p:spPr>
      </p:pic>
      <p:pic>
        <p:nvPicPr>
          <p:cNvPr id="9" name="Picture 8" descr="762px-Horn_Antenna-in_Holmdel,_New_Jers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537" y="3577912"/>
            <a:ext cx="3035135" cy="2385887"/>
          </a:xfrm>
          <a:prstGeom prst="rect">
            <a:avLst/>
          </a:prstGeom>
        </p:spPr>
      </p:pic>
      <p:sp>
        <p:nvSpPr>
          <p:cNvPr id="10" name="TextBox 9"/>
          <p:cNvSpPr txBox="1"/>
          <p:nvPr/>
        </p:nvSpPr>
        <p:spPr>
          <a:xfrm>
            <a:off x="575942" y="5058121"/>
            <a:ext cx="1621658" cy="253916"/>
          </a:xfrm>
          <a:prstGeom prst="rect">
            <a:avLst/>
          </a:prstGeom>
          <a:noFill/>
        </p:spPr>
        <p:txBody>
          <a:bodyPr wrap="none" rtlCol="0">
            <a:spAutoFit/>
          </a:bodyPr>
          <a:lstStyle/>
          <a:p>
            <a:r>
              <a:rPr lang="en-US" sz="1050" dirty="0" smtClean="0"/>
              <a:t>Karl Jansky at Bell Labs</a:t>
            </a:r>
            <a:endParaRPr lang="en-US" sz="1050" dirty="0"/>
          </a:p>
        </p:txBody>
      </p:sp>
      <p:sp>
        <p:nvSpPr>
          <p:cNvPr id="12" name="TextBox 11"/>
          <p:cNvSpPr txBox="1"/>
          <p:nvPr/>
        </p:nvSpPr>
        <p:spPr>
          <a:xfrm>
            <a:off x="5963506" y="2544854"/>
            <a:ext cx="1449529" cy="253916"/>
          </a:xfrm>
          <a:prstGeom prst="rect">
            <a:avLst/>
          </a:prstGeom>
          <a:noFill/>
        </p:spPr>
        <p:txBody>
          <a:bodyPr wrap="none" rtlCol="0">
            <a:spAutoFit/>
          </a:bodyPr>
          <a:lstStyle/>
          <a:p>
            <a:r>
              <a:rPr lang="en-US" sz="1050" dirty="0" smtClean="0"/>
              <a:t>Grote Reber at home</a:t>
            </a:r>
            <a:endParaRPr lang="en-US" sz="1050" dirty="0"/>
          </a:p>
        </p:txBody>
      </p:sp>
      <p:sp>
        <p:nvSpPr>
          <p:cNvPr id="13" name="TextBox 12"/>
          <p:cNvSpPr txBox="1"/>
          <p:nvPr/>
        </p:nvSpPr>
        <p:spPr>
          <a:xfrm>
            <a:off x="4021547" y="6000622"/>
            <a:ext cx="2108269" cy="253916"/>
          </a:xfrm>
          <a:prstGeom prst="rect">
            <a:avLst/>
          </a:prstGeom>
          <a:noFill/>
        </p:spPr>
        <p:txBody>
          <a:bodyPr wrap="none" rtlCol="0">
            <a:spAutoFit/>
          </a:bodyPr>
          <a:lstStyle/>
          <a:p>
            <a:r>
              <a:rPr lang="en-US" sz="1050" dirty="0" smtClean="0"/>
              <a:t>Penzias and Wilson at Bell Labs</a:t>
            </a:r>
            <a:endParaRPr lang="en-US" sz="105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84"/>
            <a:ext cx="6968435" cy="1143000"/>
          </a:xfrm>
        </p:spPr>
        <p:txBody>
          <a:bodyPr>
            <a:normAutofit/>
          </a:bodyPr>
          <a:lstStyle/>
          <a:p>
            <a:r>
              <a:rPr lang="en-US" dirty="0" smtClean="0">
                <a:solidFill>
                  <a:srgbClr val="FFFFFF"/>
                </a:solidFill>
              </a:rPr>
              <a:t>Radio Interference (cont.)</a:t>
            </a:r>
            <a:endParaRPr lang="en-US" dirty="0"/>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20</a:t>
            </a:fld>
            <a:endParaRPr lang="en-US">
              <a:solidFill>
                <a:prstClr val="black">
                  <a:tint val="75000"/>
                </a:prstClr>
              </a:solidFill>
            </a:endParaRPr>
          </a:p>
        </p:txBody>
      </p:sp>
      <p:sp>
        <p:nvSpPr>
          <p:cNvPr id="6" name="TextBox 5"/>
          <p:cNvSpPr txBox="1"/>
          <p:nvPr/>
        </p:nvSpPr>
        <p:spPr>
          <a:xfrm>
            <a:off x="454295" y="1361782"/>
            <a:ext cx="8443267" cy="1785104"/>
          </a:xfrm>
          <a:prstGeom prst="rect">
            <a:avLst/>
          </a:prstGeom>
          <a:noFill/>
        </p:spPr>
        <p:txBody>
          <a:bodyPr wrap="square" rtlCol="0">
            <a:spAutoFit/>
          </a:bodyPr>
          <a:lstStyle/>
          <a:p>
            <a:pPr marL="0" lvl="1"/>
            <a:r>
              <a:rPr lang="en-US" sz="2000" dirty="0"/>
              <a:t>Protection through Spectrum </a:t>
            </a:r>
            <a:r>
              <a:rPr lang="en-US" sz="2000" dirty="0" smtClean="0"/>
              <a:t>Management: </a:t>
            </a:r>
            <a:r>
              <a:rPr lang="en-US" b="1" dirty="0" smtClean="0"/>
              <a:t>Radio </a:t>
            </a:r>
            <a:r>
              <a:rPr lang="en-US" b="1" dirty="0"/>
              <a:t>Quiet Zones (RQZ</a:t>
            </a:r>
            <a:r>
              <a:rPr lang="en-US" dirty="0"/>
              <a:t>), establish, legislate, define areas, levels, coordination with other spectrum users</a:t>
            </a:r>
            <a:r>
              <a:rPr lang="en-US" dirty="0" smtClean="0"/>
              <a:t>.</a:t>
            </a:r>
          </a:p>
          <a:p>
            <a:pPr marL="0" lvl="1"/>
            <a:endParaRPr lang="en-US" dirty="0"/>
          </a:p>
          <a:p>
            <a:pPr marL="0" lvl="1"/>
            <a:r>
              <a:rPr lang="en-US" dirty="0" smtClean="0"/>
              <a:t>Good relationships with local governmental telecom agencies are of utmost importance in order to protect the radio environment for the duration of the lifetime of the telescope.</a:t>
            </a:r>
            <a:endParaRPr lang="en-US" dirty="0"/>
          </a:p>
        </p:txBody>
      </p:sp>
      <p:pic>
        <p:nvPicPr>
          <p:cNvPr id="7" name="Picture 6" descr="Sardini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216" y="3240904"/>
            <a:ext cx="4150039" cy="2828835"/>
          </a:xfrm>
          <a:prstGeom prst="rect">
            <a:avLst/>
          </a:prstGeom>
        </p:spPr>
      </p:pic>
      <p:pic>
        <p:nvPicPr>
          <p:cNvPr id="8" name="Picture 7" descr="SardiniaRTwi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9" y="3238499"/>
            <a:ext cx="9116034" cy="1177204"/>
          </a:xfrm>
          <a:prstGeom prst="rect">
            <a:avLst/>
          </a:prstGeom>
        </p:spPr>
      </p:pic>
      <p:sp>
        <p:nvSpPr>
          <p:cNvPr id="9" name="TextBox 8"/>
          <p:cNvSpPr txBox="1"/>
          <p:nvPr/>
        </p:nvSpPr>
        <p:spPr>
          <a:xfrm>
            <a:off x="455706" y="4519695"/>
            <a:ext cx="4004236" cy="1200329"/>
          </a:xfrm>
          <a:prstGeom prst="rect">
            <a:avLst/>
          </a:prstGeom>
          <a:noFill/>
        </p:spPr>
        <p:txBody>
          <a:bodyPr wrap="square" rtlCol="0">
            <a:spAutoFit/>
          </a:bodyPr>
          <a:lstStyle/>
          <a:p>
            <a:r>
              <a:rPr lang="en-GB" dirty="0" smtClean="0"/>
              <a:t>This is not always easy; it requires a pro-active engagement with the regulatory authority and political support.</a:t>
            </a:r>
            <a:endParaRPr lang="en-GB" dirty="0"/>
          </a:p>
        </p:txBody>
      </p:sp>
      <p:sp>
        <p:nvSpPr>
          <p:cNvPr id="10" name="TextBox 9"/>
          <p:cNvSpPr txBox="1"/>
          <p:nvPr/>
        </p:nvSpPr>
        <p:spPr>
          <a:xfrm>
            <a:off x="2442882" y="6021289"/>
            <a:ext cx="6357492" cy="276999"/>
          </a:xfrm>
          <a:prstGeom prst="rect">
            <a:avLst/>
          </a:prstGeom>
          <a:noFill/>
        </p:spPr>
        <p:txBody>
          <a:bodyPr wrap="square" rtlCol="0">
            <a:spAutoFit/>
          </a:bodyPr>
          <a:lstStyle/>
          <a:p>
            <a:r>
              <a:rPr lang="en-GB" sz="1200" dirty="0" smtClean="0"/>
              <a:t>The new 64m Sardinia telescope is planned to observe at frequencies from 0.3 to 100 GHz. </a:t>
            </a:r>
            <a:endParaRPr lang="en-GB" sz="1200" dirty="0"/>
          </a:p>
        </p:txBody>
      </p:sp>
    </p:spTree>
    <p:extLst>
      <p:ext uri="{BB962C8B-B14F-4D97-AF65-F5344CB8AC3E}">
        <p14:creationId xmlns:p14="http://schemas.microsoft.com/office/powerpoint/2010/main" val="1396712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2/3*#ppt_w"/>
                                          </p:val>
                                        </p:tav>
                                        <p:tav tm="100000">
                                          <p:val>
                                            <p:strVal val="#ppt_w"/>
                                          </p:val>
                                        </p:tav>
                                      </p:tavLst>
                                    </p:anim>
                                    <p:anim calcmode="lin" valueType="num">
                                      <p:cBhvr>
                                        <p:cTn id="18" dur="5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84"/>
            <a:ext cx="6968435" cy="1143000"/>
          </a:xfrm>
        </p:spPr>
        <p:txBody>
          <a:bodyPr>
            <a:normAutofit/>
          </a:bodyPr>
          <a:lstStyle/>
          <a:p>
            <a:r>
              <a:rPr lang="en-US" dirty="0" smtClean="0">
                <a:solidFill>
                  <a:srgbClr val="FFFFFF"/>
                </a:solidFill>
              </a:rPr>
              <a:t>The environmental factors</a:t>
            </a:r>
            <a:endParaRPr lang="en-US" dirty="0"/>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21</a:t>
            </a:fld>
            <a:endParaRPr lang="en-US">
              <a:solidFill>
                <a:prstClr val="black">
                  <a:tint val="75000"/>
                </a:prstClr>
              </a:solidFill>
            </a:endParaRPr>
          </a:p>
        </p:txBody>
      </p:sp>
      <p:sp>
        <p:nvSpPr>
          <p:cNvPr id="6" name="TextBox 5"/>
          <p:cNvSpPr txBox="1"/>
          <p:nvPr/>
        </p:nvSpPr>
        <p:spPr>
          <a:xfrm>
            <a:off x="454296" y="1361782"/>
            <a:ext cx="7510168" cy="4062651"/>
          </a:xfrm>
          <a:prstGeom prst="rect">
            <a:avLst/>
          </a:prstGeom>
          <a:noFill/>
        </p:spPr>
        <p:txBody>
          <a:bodyPr wrap="square" rtlCol="0">
            <a:spAutoFit/>
          </a:bodyPr>
          <a:lstStyle/>
          <a:p>
            <a:r>
              <a:rPr lang="en-US" sz="2000" b="1" dirty="0" smtClean="0"/>
              <a:t>The climate</a:t>
            </a:r>
            <a:r>
              <a:rPr lang="en-US" sz="2000" dirty="0" smtClean="0"/>
              <a:t>: The major climate components that affect the viability of operating a radio telescope are:</a:t>
            </a:r>
          </a:p>
          <a:p>
            <a:pPr marL="342900" indent="-342900">
              <a:buFont typeface="Courier New"/>
              <a:buChar char="o"/>
            </a:pPr>
            <a:r>
              <a:rPr lang="en-US" sz="2000" dirty="0" smtClean="0"/>
              <a:t>Temperature – hard on electronics, cost of cooling</a:t>
            </a:r>
          </a:p>
          <a:p>
            <a:pPr marL="342900" indent="-342900">
              <a:buFont typeface="Courier New"/>
              <a:buChar char="o"/>
            </a:pPr>
            <a:r>
              <a:rPr lang="en-US" sz="2000" dirty="0" smtClean="0"/>
              <a:t>Precipitation, clouds – affects transparency of atmosphere (see tropospheric conditions)</a:t>
            </a:r>
          </a:p>
          <a:p>
            <a:pPr marL="342900" indent="-342900">
              <a:buFont typeface="Courier New"/>
              <a:buChar char="o"/>
            </a:pPr>
            <a:r>
              <a:rPr lang="en-US" sz="2000" dirty="0" smtClean="0"/>
              <a:t>Wind – high wind load sets the specifications on dishes, their mounts and foundations.</a:t>
            </a:r>
          </a:p>
          <a:p>
            <a:pPr marL="342900" indent="-342900">
              <a:buFont typeface="Courier New"/>
              <a:buChar char="o"/>
            </a:pPr>
            <a:endParaRPr lang="en-US" sz="2000" dirty="0"/>
          </a:p>
          <a:p>
            <a:r>
              <a:rPr lang="en-US" sz="2000" dirty="0" smtClean="0"/>
              <a:t>Benign conditions help to </a:t>
            </a:r>
          </a:p>
          <a:p>
            <a:r>
              <a:rPr lang="en-US" sz="2000" dirty="0"/>
              <a:t>r</a:t>
            </a:r>
            <a:r>
              <a:rPr lang="en-US" sz="2000" dirty="0" smtClean="0"/>
              <a:t>educe cost.</a:t>
            </a:r>
          </a:p>
          <a:p>
            <a:endParaRPr lang="en-US" sz="2000" dirty="0"/>
          </a:p>
          <a:p>
            <a:endParaRPr lang="en-US" dirty="0" smtClean="0"/>
          </a:p>
          <a:p>
            <a:endParaRPr lang="en-US" sz="2000" dirty="0"/>
          </a:p>
        </p:txBody>
      </p:sp>
      <p:pic>
        <p:nvPicPr>
          <p:cNvPr id="7" name="Picture 6" descr="uk608_1202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906" y="3442215"/>
            <a:ext cx="3898683" cy="2599122"/>
          </a:xfrm>
          <a:prstGeom prst="rect">
            <a:avLst/>
          </a:prstGeom>
        </p:spPr>
      </p:pic>
    </p:spTree>
    <p:extLst>
      <p:ext uri="{BB962C8B-B14F-4D97-AF65-F5344CB8AC3E}">
        <p14:creationId xmlns:p14="http://schemas.microsoft.com/office/powerpoint/2010/main" val="15935818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84"/>
            <a:ext cx="6968435" cy="1143000"/>
          </a:xfrm>
        </p:spPr>
        <p:txBody>
          <a:bodyPr>
            <a:normAutofit/>
          </a:bodyPr>
          <a:lstStyle/>
          <a:p>
            <a:r>
              <a:rPr lang="en-US" dirty="0" smtClean="0">
                <a:solidFill>
                  <a:srgbClr val="FFFFFF"/>
                </a:solidFill>
              </a:rPr>
              <a:t>The environmental factors</a:t>
            </a:r>
            <a:endParaRPr lang="en-US" dirty="0"/>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22</a:t>
            </a:fld>
            <a:endParaRPr lang="en-US">
              <a:solidFill>
                <a:prstClr val="black">
                  <a:tint val="75000"/>
                </a:prstClr>
              </a:solidFill>
            </a:endParaRPr>
          </a:p>
        </p:txBody>
      </p:sp>
      <p:sp>
        <p:nvSpPr>
          <p:cNvPr id="6" name="TextBox 5"/>
          <p:cNvSpPr txBox="1"/>
          <p:nvPr/>
        </p:nvSpPr>
        <p:spPr>
          <a:xfrm>
            <a:off x="373073" y="1487310"/>
            <a:ext cx="8443268" cy="4708981"/>
          </a:xfrm>
          <a:prstGeom prst="rect">
            <a:avLst/>
          </a:prstGeom>
          <a:noFill/>
        </p:spPr>
        <p:txBody>
          <a:bodyPr wrap="square" rtlCol="0">
            <a:spAutoFit/>
          </a:bodyPr>
          <a:lstStyle/>
          <a:p>
            <a:r>
              <a:rPr lang="en-US" sz="2000" b="1" dirty="0" smtClean="0"/>
              <a:t>Topology, geophysical, geotechnical</a:t>
            </a:r>
            <a:r>
              <a:rPr lang="en-US" sz="2000" dirty="0" smtClean="0"/>
              <a:t>: a diverse range of influences on the suitability of a site.</a:t>
            </a:r>
          </a:p>
          <a:p>
            <a:endParaRPr lang="en-US" sz="2000" dirty="0"/>
          </a:p>
          <a:p>
            <a:r>
              <a:rPr lang="en-US" sz="2000" dirty="0" smtClean="0"/>
              <a:t>Hills can provide electromagnetic shielding of RFI, but negatively affect access and limit the possibilities for antenna placement in the case of an array. </a:t>
            </a:r>
          </a:p>
          <a:p>
            <a:endParaRPr lang="en-US" sz="2000" dirty="0"/>
          </a:p>
          <a:p>
            <a:r>
              <a:rPr lang="en-US" sz="2000" dirty="0" smtClean="0"/>
              <a:t>Bedrock can provide excellent anchoring for dish foundations, but is not suitable for cable burial.</a:t>
            </a:r>
          </a:p>
          <a:p>
            <a:endParaRPr lang="en-US" sz="2000" dirty="0"/>
          </a:p>
          <a:p>
            <a:r>
              <a:rPr lang="en-US" sz="2000" dirty="0" smtClean="0"/>
              <a:t>Soil conductivity affects electrical grounding.</a:t>
            </a:r>
          </a:p>
          <a:p>
            <a:endParaRPr lang="en-US" sz="2000" dirty="0"/>
          </a:p>
          <a:p>
            <a:r>
              <a:rPr lang="en-US" sz="2000" dirty="0" smtClean="0"/>
              <a:t>Risk of flooding affects placement opportunities of antennas and/or require special measures to prevent damage.</a:t>
            </a:r>
            <a:endParaRPr lang="en-US" dirty="0" smtClean="0"/>
          </a:p>
          <a:p>
            <a:endParaRPr lang="en-US" sz="2000" dirty="0"/>
          </a:p>
        </p:txBody>
      </p:sp>
    </p:spTree>
    <p:extLst>
      <p:ext uri="{BB962C8B-B14F-4D97-AF65-F5344CB8AC3E}">
        <p14:creationId xmlns:p14="http://schemas.microsoft.com/office/powerpoint/2010/main" val="5939896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84"/>
            <a:ext cx="6968435" cy="1143000"/>
          </a:xfrm>
        </p:spPr>
        <p:txBody>
          <a:bodyPr>
            <a:normAutofit/>
          </a:bodyPr>
          <a:lstStyle/>
          <a:p>
            <a:r>
              <a:rPr lang="en-US" dirty="0" smtClean="0">
                <a:solidFill>
                  <a:srgbClr val="FFFFFF"/>
                </a:solidFill>
              </a:rPr>
              <a:t>The environmental factors</a:t>
            </a:r>
            <a:endParaRPr lang="en-US" dirty="0"/>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23</a:t>
            </a:fld>
            <a:endParaRPr lang="en-US">
              <a:solidFill>
                <a:prstClr val="black">
                  <a:tint val="75000"/>
                </a:prstClr>
              </a:solidFill>
            </a:endParaRPr>
          </a:p>
        </p:txBody>
      </p:sp>
      <p:sp>
        <p:nvSpPr>
          <p:cNvPr id="6" name="TextBox 5"/>
          <p:cNvSpPr txBox="1"/>
          <p:nvPr/>
        </p:nvSpPr>
        <p:spPr>
          <a:xfrm>
            <a:off x="454296" y="1398702"/>
            <a:ext cx="8310358" cy="4678204"/>
          </a:xfrm>
          <a:prstGeom prst="rect">
            <a:avLst/>
          </a:prstGeom>
          <a:noFill/>
        </p:spPr>
        <p:txBody>
          <a:bodyPr wrap="square" rtlCol="0">
            <a:spAutoFit/>
          </a:bodyPr>
          <a:lstStyle/>
          <a:p>
            <a:r>
              <a:rPr lang="en-US" b="1" dirty="0" smtClean="0"/>
              <a:t>Infrastructure</a:t>
            </a:r>
            <a:r>
              <a:rPr lang="en-US" dirty="0" smtClean="0"/>
              <a:t>: existing at the site, or to be designed and built. Large-scale radio telescopes need large-scale infrastructure, most likely in </a:t>
            </a:r>
            <a:r>
              <a:rPr lang="en-US" dirty="0"/>
              <a:t>r</a:t>
            </a:r>
            <a:r>
              <a:rPr lang="en-US" dirty="0" smtClean="0"/>
              <a:t>emote areas. </a:t>
            </a:r>
          </a:p>
          <a:p>
            <a:r>
              <a:rPr lang="en-US" dirty="0" smtClean="0"/>
              <a:t>A major </a:t>
            </a:r>
            <a:r>
              <a:rPr lang="en-US" b="1" dirty="0" smtClean="0"/>
              <a:t>cost</a:t>
            </a:r>
            <a:r>
              <a:rPr lang="en-US" dirty="0" smtClean="0"/>
              <a:t> factor! Some aspects:</a:t>
            </a:r>
          </a:p>
          <a:p>
            <a:endParaRPr lang="en-US" dirty="0" smtClean="0"/>
          </a:p>
          <a:p>
            <a:r>
              <a:rPr lang="en-US" sz="1600" b="1" dirty="0" smtClean="0"/>
              <a:t>Access</a:t>
            </a:r>
            <a:r>
              <a:rPr lang="en-US" sz="1600" dirty="0" smtClean="0"/>
              <a:t> to and on the site</a:t>
            </a:r>
          </a:p>
          <a:p>
            <a:pPr marL="285750" indent="-285750">
              <a:buFont typeface="Courier New"/>
              <a:buChar char="o"/>
            </a:pPr>
            <a:r>
              <a:rPr lang="en-US" sz="1600" dirty="0" smtClean="0"/>
              <a:t>Roads to the site and on the site</a:t>
            </a:r>
          </a:p>
          <a:p>
            <a:pPr marL="285750" indent="-285750">
              <a:buFont typeface="Courier New"/>
              <a:buChar char="o"/>
            </a:pPr>
            <a:r>
              <a:rPr lang="en-US" sz="1600" dirty="0" smtClean="0"/>
              <a:t>Airstrip</a:t>
            </a:r>
          </a:p>
          <a:p>
            <a:r>
              <a:rPr lang="en-US" sz="1600" b="1" dirty="0" smtClean="0"/>
              <a:t>Buildings</a:t>
            </a:r>
            <a:r>
              <a:rPr lang="en-US" sz="1600" dirty="0" smtClean="0"/>
              <a:t> on-site, for equipment and personnel</a:t>
            </a:r>
          </a:p>
          <a:p>
            <a:pPr marL="285750" indent="-285750">
              <a:buFont typeface="Courier New"/>
              <a:buChar char="o"/>
            </a:pPr>
            <a:r>
              <a:rPr lang="en-US" sz="1600" dirty="0" smtClean="0"/>
              <a:t>During construction</a:t>
            </a:r>
          </a:p>
          <a:p>
            <a:pPr marL="285750" indent="-285750">
              <a:buFont typeface="Courier New"/>
              <a:buChar char="o"/>
            </a:pPr>
            <a:r>
              <a:rPr lang="en-US" sz="1600" dirty="0" smtClean="0"/>
              <a:t>During operations</a:t>
            </a:r>
          </a:p>
          <a:p>
            <a:r>
              <a:rPr lang="en-US" sz="1600" b="1" dirty="0" smtClean="0"/>
              <a:t>Connectivity</a:t>
            </a:r>
          </a:p>
          <a:p>
            <a:pPr marL="285750" indent="-285750">
              <a:buFont typeface="Courier New"/>
              <a:buChar char="o"/>
            </a:pPr>
            <a:r>
              <a:rPr lang="en-US" sz="1600" dirty="0" err="1" smtClean="0"/>
              <a:t>Fibre</a:t>
            </a:r>
            <a:r>
              <a:rPr lang="en-US" sz="1600" dirty="0" smtClean="0"/>
              <a:t> connection from telescopes to (on- or near-site) processing facilities to science data centres far away.</a:t>
            </a:r>
          </a:p>
          <a:p>
            <a:r>
              <a:rPr lang="en-US" sz="1600" b="1" dirty="0" smtClean="0"/>
              <a:t>Power</a:t>
            </a:r>
          </a:p>
          <a:p>
            <a:pPr marL="285750" indent="-285750">
              <a:buFont typeface="Courier New"/>
              <a:buChar char="o"/>
            </a:pPr>
            <a:r>
              <a:rPr lang="en-US" sz="1600" dirty="0" smtClean="0"/>
              <a:t>Power hungry systems that need to be cooled</a:t>
            </a:r>
          </a:p>
          <a:p>
            <a:pPr marL="285750" indent="-285750">
              <a:buFont typeface="Courier New"/>
              <a:buChar char="o"/>
            </a:pPr>
            <a:r>
              <a:rPr lang="en-US" sz="1600" dirty="0" smtClean="0"/>
              <a:t>Where</a:t>
            </a:r>
            <a:r>
              <a:rPr lang="en-US" dirty="0" smtClean="0"/>
              <a:t> </a:t>
            </a:r>
            <a:r>
              <a:rPr lang="en-US" sz="1600" dirty="0" smtClean="0"/>
              <a:t>is</a:t>
            </a:r>
            <a:r>
              <a:rPr lang="en-US" dirty="0" smtClean="0"/>
              <a:t> </a:t>
            </a:r>
            <a:r>
              <a:rPr lang="en-US" sz="1600" dirty="0" smtClean="0"/>
              <a:t>power</a:t>
            </a:r>
            <a:r>
              <a:rPr lang="en-US" dirty="0" smtClean="0"/>
              <a:t> </a:t>
            </a:r>
            <a:r>
              <a:rPr lang="en-US" sz="1600" dirty="0" smtClean="0"/>
              <a:t>generated; how to transport the power</a:t>
            </a:r>
          </a:p>
          <a:p>
            <a:pPr marL="285750" indent="-285750">
              <a:buFont typeface="Courier New"/>
              <a:buChar char="o"/>
            </a:pPr>
            <a:r>
              <a:rPr lang="en-US" sz="1600" dirty="0" smtClean="0"/>
              <a:t>Around the clock power is required, free from EMI</a:t>
            </a:r>
          </a:p>
          <a:p>
            <a:pPr marL="285750" indent="-285750">
              <a:buFont typeface="Courier New"/>
              <a:buChar char="o"/>
            </a:pPr>
            <a:r>
              <a:rPr lang="en-US" sz="1600" dirty="0" smtClean="0"/>
              <a:t>How does the site support the use or renewables</a:t>
            </a:r>
          </a:p>
        </p:txBody>
      </p:sp>
    </p:spTree>
    <p:extLst>
      <p:ext uri="{BB962C8B-B14F-4D97-AF65-F5344CB8AC3E}">
        <p14:creationId xmlns:p14="http://schemas.microsoft.com/office/powerpoint/2010/main" val="15935818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84"/>
            <a:ext cx="6968435" cy="1143000"/>
          </a:xfrm>
        </p:spPr>
        <p:txBody>
          <a:bodyPr>
            <a:normAutofit/>
          </a:bodyPr>
          <a:lstStyle/>
          <a:p>
            <a:r>
              <a:rPr lang="en-US" dirty="0" err="1" smtClean="0">
                <a:solidFill>
                  <a:srgbClr val="FFFFFF"/>
                </a:solidFill>
              </a:rPr>
              <a:t>Summarising</a:t>
            </a:r>
            <a:endParaRPr lang="en-US" dirty="0"/>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24</a:t>
            </a:fld>
            <a:endParaRPr lang="en-US">
              <a:solidFill>
                <a:prstClr val="black">
                  <a:tint val="75000"/>
                </a:prstClr>
              </a:solidFill>
            </a:endParaRPr>
          </a:p>
        </p:txBody>
      </p:sp>
      <p:sp>
        <p:nvSpPr>
          <p:cNvPr id="6" name="TextBox 5"/>
          <p:cNvSpPr txBox="1"/>
          <p:nvPr/>
        </p:nvSpPr>
        <p:spPr>
          <a:xfrm>
            <a:off x="454295" y="1271695"/>
            <a:ext cx="8450645" cy="5078314"/>
          </a:xfrm>
          <a:prstGeom prst="rect">
            <a:avLst/>
          </a:prstGeom>
          <a:noFill/>
        </p:spPr>
        <p:txBody>
          <a:bodyPr wrap="square" rtlCol="0">
            <a:spAutoFit/>
          </a:bodyPr>
          <a:lstStyle/>
          <a:p>
            <a:r>
              <a:rPr lang="en-US" dirty="0" smtClean="0"/>
              <a:t>A good site for a (new) radio telescope is as important as </a:t>
            </a:r>
          </a:p>
          <a:p>
            <a:pPr marL="285750" indent="-285750">
              <a:buFont typeface="Courier New"/>
              <a:buChar char="o"/>
            </a:pPr>
            <a:r>
              <a:rPr lang="en-US" dirty="0" smtClean="0"/>
              <a:t>defining the science for it </a:t>
            </a:r>
            <a:r>
              <a:rPr lang="en-US" dirty="0" smtClean="0"/>
              <a:t>(comes first… maybe)</a:t>
            </a:r>
            <a:r>
              <a:rPr lang="en-US" dirty="0" smtClean="0"/>
              <a:t>, </a:t>
            </a:r>
          </a:p>
          <a:p>
            <a:pPr marL="285750" indent="-285750">
              <a:buFont typeface="Courier New"/>
              <a:buChar char="o"/>
            </a:pPr>
            <a:r>
              <a:rPr lang="en-US" dirty="0" smtClean="0"/>
              <a:t>defining, designing and building the hardware and software for it, and </a:t>
            </a:r>
          </a:p>
          <a:p>
            <a:pPr marL="285750" indent="-285750">
              <a:buFont typeface="Courier New"/>
              <a:buChar char="o"/>
            </a:pPr>
            <a:r>
              <a:rPr lang="en-US" dirty="0" smtClean="0"/>
              <a:t>getting the funds and support for making it all possible.</a:t>
            </a:r>
          </a:p>
          <a:p>
            <a:endParaRPr lang="en-US" dirty="0" smtClean="0"/>
          </a:p>
          <a:p>
            <a:r>
              <a:rPr lang="en-US" dirty="0" smtClean="0"/>
              <a:t>It is clear that the environment at the </a:t>
            </a:r>
            <a:r>
              <a:rPr lang="en-US" dirty="0" smtClean="0"/>
              <a:t>site must </a:t>
            </a:r>
            <a:r>
              <a:rPr lang="en-US" dirty="0"/>
              <a:t>allow the placement of the required telescope facilities and support the intended science, </a:t>
            </a:r>
            <a:r>
              <a:rPr lang="en-US" dirty="0" smtClean="0"/>
              <a:t>i.e.:</a:t>
            </a:r>
          </a:p>
          <a:p>
            <a:pPr marL="342900" indent="-342900">
              <a:buFont typeface="Courier New"/>
              <a:buChar char="o"/>
            </a:pPr>
            <a:r>
              <a:rPr lang="en-US" dirty="0"/>
              <a:t>r</a:t>
            </a:r>
            <a:r>
              <a:rPr lang="en-US" dirty="0" smtClean="0"/>
              <a:t>adio interference</a:t>
            </a:r>
          </a:p>
          <a:p>
            <a:pPr marL="342900" indent="-342900">
              <a:buFont typeface="Courier New"/>
              <a:buChar char="o"/>
            </a:pPr>
            <a:r>
              <a:rPr lang="en-US" dirty="0"/>
              <a:t>t</a:t>
            </a:r>
            <a:r>
              <a:rPr lang="en-US" dirty="0" smtClean="0"/>
              <a:t>ropospheric stability</a:t>
            </a:r>
          </a:p>
          <a:p>
            <a:pPr marL="342900" indent="-342900">
              <a:buFont typeface="Courier New"/>
              <a:buChar char="o"/>
            </a:pPr>
            <a:r>
              <a:rPr lang="en-US" dirty="0"/>
              <a:t>i</a:t>
            </a:r>
            <a:r>
              <a:rPr lang="en-US" dirty="0" smtClean="0"/>
              <a:t>onospheric conditions</a:t>
            </a:r>
          </a:p>
          <a:p>
            <a:pPr marL="342900" indent="-342900">
              <a:buFont typeface="Courier New"/>
              <a:buChar char="o"/>
            </a:pPr>
            <a:r>
              <a:rPr lang="en-US" dirty="0"/>
              <a:t>c</a:t>
            </a:r>
            <a:r>
              <a:rPr lang="en-US" dirty="0" smtClean="0"/>
              <a:t>limate conditions</a:t>
            </a:r>
          </a:p>
          <a:p>
            <a:pPr marL="342900" indent="-342900">
              <a:buFont typeface="Courier New"/>
              <a:buChar char="o"/>
            </a:pPr>
            <a:r>
              <a:rPr lang="en-US" dirty="0"/>
              <a:t>i</a:t>
            </a:r>
            <a:r>
              <a:rPr lang="en-US" dirty="0" smtClean="0"/>
              <a:t>nfrastructure, existing or planned</a:t>
            </a:r>
          </a:p>
          <a:p>
            <a:pPr marL="342900" indent="-342900">
              <a:buFont typeface="Courier New"/>
              <a:buChar char="o"/>
            </a:pPr>
            <a:r>
              <a:rPr lang="en-US" dirty="0"/>
              <a:t>a</a:t>
            </a:r>
            <a:r>
              <a:rPr lang="en-US" dirty="0" smtClean="0"/>
              <a:t>vailable </a:t>
            </a:r>
            <a:r>
              <a:rPr lang="en-US" dirty="0" smtClean="0"/>
              <a:t>space</a:t>
            </a:r>
            <a:endParaRPr lang="en-US" dirty="0" smtClean="0"/>
          </a:p>
          <a:p>
            <a:endParaRPr lang="en-US" dirty="0"/>
          </a:p>
          <a:p>
            <a:r>
              <a:rPr lang="en-US" dirty="0" smtClean="0"/>
              <a:t>We note that the SKA </a:t>
            </a:r>
            <a:r>
              <a:rPr lang="en-US" dirty="0" smtClean="0"/>
              <a:t>may be </a:t>
            </a:r>
            <a:r>
              <a:rPr lang="en-US" dirty="0" smtClean="0"/>
              <a:t>the </a:t>
            </a:r>
            <a:r>
              <a:rPr lang="en-US" dirty="0" smtClean="0"/>
              <a:t>latest and greatest radio telescope that mankind can afford for the foreseeable future. Therefore we better get it right. Having selected the best sites in the southern hemisphere was just the first step along the way.</a:t>
            </a:r>
            <a:endParaRPr lang="en-US" dirty="0"/>
          </a:p>
        </p:txBody>
      </p:sp>
    </p:spTree>
    <p:extLst>
      <p:ext uri="{BB962C8B-B14F-4D97-AF65-F5344CB8AC3E}">
        <p14:creationId xmlns:p14="http://schemas.microsoft.com/office/powerpoint/2010/main" val="41905499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ark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51" y="2650471"/>
            <a:ext cx="2362061" cy="3397121"/>
          </a:xfrm>
          <a:prstGeom prst="rect">
            <a:avLst/>
          </a:prstGeom>
        </p:spPr>
      </p:pic>
      <p:sp>
        <p:nvSpPr>
          <p:cNvPr id="2" name="Title 1"/>
          <p:cNvSpPr>
            <a:spLocks noGrp="1"/>
          </p:cNvSpPr>
          <p:nvPr>
            <p:ph type="title"/>
          </p:nvPr>
        </p:nvSpPr>
        <p:spPr/>
        <p:txBody>
          <a:bodyPr/>
          <a:lstStyle/>
          <a:p>
            <a:r>
              <a:rPr lang="en-US" dirty="0" smtClean="0">
                <a:solidFill>
                  <a:schemeClr val="bg1"/>
                </a:solidFill>
              </a:rPr>
              <a:t>Setting the scene</a:t>
            </a:r>
            <a:endParaRPr lang="en-US" dirty="0">
              <a:solidFill>
                <a:schemeClr val="bg1"/>
              </a:solidFill>
            </a:endParaRPr>
          </a:p>
        </p:txBody>
      </p:sp>
      <p:sp>
        <p:nvSpPr>
          <p:cNvPr id="3" name="Date Placeholder 2"/>
          <p:cNvSpPr>
            <a:spLocks noGrp="1"/>
          </p:cNvSpPr>
          <p:nvPr>
            <p:ph type="dt" sz="half" idx="10"/>
          </p:nvPr>
        </p:nvSpPr>
        <p:spPr/>
        <p:txBody>
          <a:bodyPr/>
          <a:lstStyle/>
          <a:p>
            <a:r>
              <a:rPr lang="nl-NL" dirty="0" smtClean="0">
                <a:solidFill>
                  <a:prstClr val="black">
                    <a:tint val="75000"/>
                  </a:prstClr>
                </a:solidFill>
              </a:rPr>
              <a:t>September 2013</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3</a:t>
            </a:fld>
            <a:endParaRPr lang="en-US" dirty="0">
              <a:solidFill>
                <a:prstClr val="black">
                  <a:tint val="75000"/>
                </a:prstClr>
              </a:solidFill>
            </a:endParaRPr>
          </a:p>
        </p:txBody>
      </p:sp>
      <p:sp>
        <p:nvSpPr>
          <p:cNvPr id="6" name="TextBox 5"/>
          <p:cNvSpPr txBox="1"/>
          <p:nvPr/>
        </p:nvSpPr>
        <p:spPr>
          <a:xfrm>
            <a:off x="388472" y="1713115"/>
            <a:ext cx="8494058" cy="1661993"/>
          </a:xfrm>
          <a:prstGeom prst="rect">
            <a:avLst/>
          </a:prstGeom>
          <a:noFill/>
        </p:spPr>
        <p:txBody>
          <a:bodyPr wrap="square" rtlCol="0">
            <a:spAutoFit/>
          </a:bodyPr>
          <a:lstStyle/>
          <a:p>
            <a:r>
              <a:rPr lang="en-US" sz="2800" dirty="0"/>
              <a:t>As the </a:t>
            </a:r>
            <a:r>
              <a:rPr lang="en-US" sz="2800" dirty="0" smtClean="0"/>
              <a:t>discipline </a:t>
            </a:r>
            <a:r>
              <a:rPr lang="en-US" sz="2800" dirty="0"/>
              <a:t>matured telescopes got built at dedicated locations. </a:t>
            </a:r>
          </a:p>
          <a:p>
            <a:endParaRPr lang="en-US" sz="2800" dirty="0"/>
          </a:p>
          <a:p>
            <a:endParaRPr lang="en-US" dirty="0"/>
          </a:p>
        </p:txBody>
      </p:sp>
      <p:pic>
        <p:nvPicPr>
          <p:cNvPr id="7" name="Picture 6" descr="EVL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67" y="2650454"/>
            <a:ext cx="8092721" cy="3398311"/>
          </a:xfrm>
          <a:prstGeom prst="rect">
            <a:avLst/>
          </a:prstGeom>
        </p:spPr>
      </p:pic>
      <p:pic>
        <p:nvPicPr>
          <p:cNvPr id="8" name="Picture 7" descr="mmvall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52" y="2665689"/>
            <a:ext cx="8072135" cy="2049566"/>
          </a:xfrm>
          <a:prstGeom prst="rect">
            <a:avLst/>
          </a:prstGeom>
        </p:spPr>
      </p:pic>
    </p:spTree>
    <p:extLst>
      <p:ext uri="{BB962C8B-B14F-4D97-AF65-F5344CB8AC3E}">
        <p14:creationId xmlns:p14="http://schemas.microsoft.com/office/powerpoint/2010/main" val="3176354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a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05" y="3492688"/>
            <a:ext cx="3286331" cy="2394327"/>
          </a:xfrm>
          <a:prstGeom prst="rect">
            <a:avLst/>
          </a:prstGeom>
        </p:spPr>
      </p:pic>
      <p:sp>
        <p:nvSpPr>
          <p:cNvPr id="2" name="Title 1"/>
          <p:cNvSpPr>
            <a:spLocks noGrp="1"/>
          </p:cNvSpPr>
          <p:nvPr>
            <p:ph type="title"/>
          </p:nvPr>
        </p:nvSpPr>
        <p:spPr/>
        <p:txBody>
          <a:bodyPr/>
          <a:lstStyle/>
          <a:p>
            <a:r>
              <a:rPr lang="en-US" dirty="0" smtClean="0">
                <a:solidFill>
                  <a:schemeClr val="bg1"/>
                </a:solidFill>
              </a:rPr>
              <a:t>Setting the scene</a:t>
            </a:r>
            <a:endParaRPr lang="en-US" dirty="0">
              <a:solidFill>
                <a:schemeClr val="bg1"/>
              </a:solidFill>
            </a:endParaRPr>
          </a:p>
        </p:txBody>
      </p:sp>
      <p:sp>
        <p:nvSpPr>
          <p:cNvPr id="3" name="Date Placeholder 2"/>
          <p:cNvSpPr>
            <a:spLocks noGrp="1"/>
          </p:cNvSpPr>
          <p:nvPr>
            <p:ph type="dt" sz="half" idx="10"/>
          </p:nvPr>
        </p:nvSpPr>
        <p:spPr/>
        <p:txBody>
          <a:bodyPr/>
          <a:lstStyle/>
          <a:p>
            <a:r>
              <a:rPr lang="nl-NL" dirty="0" smtClean="0">
                <a:solidFill>
                  <a:prstClr val="black">
                    <a:tint val="75000"/>
                  </a:prstClr>
                </a:solidFill>
              </a:rPr>
              <a:t>September 2013</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4</a:t>
            </a:fld>
            <a:endParaRPr lang="en-US" dirty="0">
              <a:solidFill>
                <a:prstClr val="black">
                  <a:tint val="75000"/>
                </a:prstClr>
              </a:solidFill>
            </a:endParaRPr>
          </a:p>
        </p:txBody>
      </p:sp>
      <p:sp>
        <p:nvSpPr>
          <p:cNvPr id="6" name="TextBox 5"/>
          <p:cNvSpPr txBox="1"/>
          <p:nvPr/>
        </p:nvSpPr>
        <p:spPr>
          <a:xfrm>
            <a:off x="388472" y="1550667"/>
            <a:ext cx="8494058" cy="2092881"/>
          </a:xfrm>
          <a:prstGeom prst="rect">
            <a:avLst/>
          </a:prstGeom>
          <a:noFill/>
        </p:spPr>
        <p:txBody>
          <a:bodyPr wrap="square" rtlCol="0">
            <a:spAutoFit/>
          </a:bodyPr>
          <a:lstStyle/>
          <a:p>
            <a:r>
              <a:rPr lang="en-US" sz="2800" dirty="0" smtClean="0"/>
              <a:t>For </a:t>
            </a:r>
            <a:r>
              <a:rPr lang="en-US" sz="2800" dirty="0"/>
              <a:t>the </a:t>
            </a:r>
            <a:r>
              <a:rPr lang="en-US" sz="2800" dirty="0" smtClean="0"/>
              <a:t>next generation </a:t>
            </a:r>
            <a:r>
              <a:rPr lang="en-US" sz="2800" dirty="0"/>
              <a:t>of radio telescopes new sites will have to present an optimum in a range of factors that influence the viability of doing the intended research.</a:t>
            </a:r>
          </a:p>
          <a:p>
            <a:endParaRPr lang="en-US" dirty="0"/>
          </a:p>
        </p:txBody>
      </p:sp>
      <p:pic>
        <p:nvPicPr>
          <p:cNvPr id="7" name="Picture 6" descr="dishes_big_300dp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867" y="4039114"/>
            <a:ext cx="4110583" cy="2311792"/>
          </a:xfrm>
          <a:prstGeom prst="rect">
            <a:avLst/>
          </a:prstGeom>
        </p:spPr>
      </p:pic>
      <p:pic>
        <p:nvPicPr>
          <p:cNvPr id="8" name="Picture 7" descr="dense_aperture_array_overview_300dp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361" y="3105035"/>
            <a:ext cx="3985828" cy="2241630"/>
          </a:xfrm>
          <a:prstGeom prst="rect">
            <a:avLst/>
          </a:prstGeom>
        </p:spPr>
      </p:pic>
    </p:spTree>
    <p:extLst>
      <p:ext uri="{BB962C8B-B14F-4D97-AF65-F5344CB8AC3E}">
        <p14:creationId xmlns:p14="http://schemas.microsoft.com/office/powerpoint/2010/main" val="1378558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103560" y="99010"/>
            <a:ext cx="6729040" cy="1021146"/>
          </a:xfrm>
          <a:noFill/>
          <a:ln>
            <a:miter lim="800000"/>
            <a:headEnd/>
            <a:tailEnd/>
          </a:ln>
        </p:spPr>
        <p:txBody>
          <a:bodyPr vert="horz" wrap="square" lIns="91440" tIns="45720" rIns="91440" bIns="45720" numCol="1" anchor="ctr" anchorCtr="0" compatLnSpc="1">
            <a:prstTxWarp prst="textNoShape">
              <a:avLst/>
            </a:prstTxWarp>
            <a:normAutofit/>
          </a:bodyPr>
          <a:lstStyle/>
          <a:p>
            <a:r>
              <a:rPr lang="en-GB" dirty="0" smtClean="0">
                <a:solidFill>
                  <a:schemeClr val="bg1"/>
                </a:solidFill>
              </a:rPr>
              <a:t>Setting the scene</a:t>
            </a:r>
          </a:p>
        </p:txBody>
      </p:sp>
      <p:sp>
        <p:nvSpPr>
          <p:cNvPr id="3" name="TextBox 2"/>
          <p:cNvSpPr txBox="1"/>
          <p:nvPr/>
        </p:nvSpPr>
        <p:spPr>
          <a:xfrm>
            <a:off x="103560" y="1242010"/>
            <a:ext cx="9040440" cy="932563"/>
          </a:xfrm>
          <a:prstGeom prst="rect">
            <a:avLst/>
          </a:prstGeom>
          <a:noFill/>
        </p:spPr>
        <p:txBody>
          <a:bodyPr wrap="square">
            <a:spAutoFit/>
          </a:bodyPr>
          <a:lstStyle/>
          <a:p>
            <a:pPr marL="342900" lvl="0" indent="-342900">
              <a:lnSpc>
                <a:spcPct val="115000"/>
              </a:lnSpc>
              <a:spcAft>
                <a:spcPts val="0"/>
              </a:spcAft>
            </a:pPr>
            <a:r>
              <a:rPr lang="en-US" sz="2400" dirty="0" smtClean="0"/>
              <a:t/>
            </a:r>
            <a:br>
              <a:rPr lang="en-US" sz="2400" dirty="0" smtClean="0"/>
            </a:br>
            <a:endParaRPr lang="en-US" sz="2400" dirty="0" smtClean="0">
              <a:latin typeface="Calibri"/>
              <a:ea typeface="Calibri"/>
              <a:cs typeface="Times New Roman"/>
            </a:endParaRPr>
          </a:p>
        </p:txBody>
      </p:sp>
      <p:sp>
        <p:nvSpPr>
          <p:cNvPr id="4" name="Date Placeholder 3"/>
          <p:cNvSpPr>
            <a:spLocks noGrp="1"/>
          </p:cNvSpPr>
          <p:nvPr>
            <p:ph type="dt" sz="half" idx="10"/>
          </p:nvPr>
        </p:nvSpPr>
        <p:spPr/>
        <p:txBody>
          <a:bodyPr/>
          <a:lstStyle/>
          <a:p>
            <a:r>
              <a:rPr lang="nl-NL" dirty="0" smtClean="0">
                <a:solidFill>
                  <a:prstClr val="black">
                    <a:tint val="75000"/>
                  </a:prstClr>
                </a:solidFill>
              </a:rPr>
              <a:t>September 2013</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TextBox 6"/>
          <p:cNvSpPr txBox="1"/>
          <p:nvPr/>
        </p:nvSpPr>
        <p:spPr>
          <a:xfrm>
            <a:off x="360962" y="1410355"/>
            <a:ext cx="8421532" cy="4893647"/>
          </a:xfrm>
          <a:prstGeom prst="rect">
            <a:avLst/>
          </a:prstGeom>
          <a:noFill/>
        </p:spPr>
        <p:txBody>
          <a:bodyPr wrap="square" rtlCol="0">
            <a:spAutoFit/>
          </a:bodyPr>
          <a:lstStyle/>
          <a:p>
            <a:r>
              <a:rPr lang="en-US" sz="2800" dirty="0" smtClean="0"/>
              <a:t>Entering the Square </a:t>
            </a:r>
            <a:r>
              <a:rPr lang="en-GB" sz="2800" dirty="0" smtClean="0"/>
              <a:t>Kilometre</a:t>
            </a:r>
            <a:r>
              <a:rPr lang="en-US" sz="2800" dirty="0" smtClean="0"/>
              <a:t> Array:</a:t>
            </a:r>
          </a:p>
          <a:p>
            <a:pPr marL="342900" indent="-342900">
              <a:buFont typeface="Courier New"/>
              <a:buChar char="o"/>
            </a:pPr>
            <a:r>
              <a:rPr lang="en-US" sz="2400" dirty="0" smtClean="0"/>
              <a:t>It will have unprecedented sensitivity brought along partly by the large collecting area. The increase relative to existing telescopes is several orders of magnitude.</a:t>
            </a:r>
          </a:p>
          <a:p>
            <a:pPr marL="342900" indent="-342900">
              <a:buFont typeface="Courier New"/>
              <a:buChar char="o"/>
            </a:pPr>
            <a:r>
              <a:rPr lang="en-US" sz="2400" dirty="0" smtClean="0"/>
              <a:t>It will be spread out over a large area, ultimately spanning a continent. This is true for SKA Phase 2 when baselines of at least 3000 km are foreseen.</a:t>
            </a:r>
          </a:p>
          <a:p>
            <a:pPr marL="342900" indent="-342900">
              <a:buFont typeface="Courier New"/>
              <a:buChar char="o"/>
            </a:pPr>
            <a:r>
              <a:rPr lang="en-US" sz="2400" dirty="0" smtClean="0"/>
              <a:t>It will consist of thousands of parts. Case in point are Aperture Arrays; the low frequency AA will have </a:t>
            </a:r>
            <a:r>
              <a:rPr lang="en-US" sz="2400" dirty="0" smtClean="0"/>
              <a:t>in the order of a quarter million </a:t>
            </a:r>
            <a:r>
              <a:rPr lang="en-US" sz="2400" dirty="0" smtClean="0"/>
              <a:t>receiving elements.</a:t>
            </a:r>
          </a:p>
          <a:p>
            <a:pPr marL="342900" indent="-342900">
              <a:buFont typeface="Courier New"/>
              <a:buChar char="o"/>
            </a:pPr>
            <a:r>
              <a:rPr lang="en-US" sz="2400" dirty="0" smtClean="0"/>
              <a:t>All receiving technologies </a:t>
            </a:r>
            <a:r>
              <a:rPr lang="en-US" sz="2400" dirty="0" smtClean="0"/>
              <a:t>combined, </a:t>
            </a:r>
            <a:r>
              <a:rPr lang="en-US" sz="2400" dirty="0" smtClean="0"/>
              <a:t>it aims to have continuous frequency coverage.</a:t>
            </a:r>
            <a:endParaRPr lang="en-US" sz="2000" dirty="0" smtClean="0"/>
          </a:p>
          <a:p>
            <a:endParaRPr lang="en-US" sz="2000" dirty="0"/>
          </a:p>
        </p:txBody>
      </p:sp>
    </p:spTree>
    <p:extLst>
      <p:ext uri="{BB962C8B-B14F-4D97-AF65-F5344CB8AC3E}">
        <p14:creationId xmlns:p14="http://schemas.microsoft.com/office/powerpoint/2010/main" val="42536986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SKA</a:t>
            </a:r>
            <a:endParaRPr lang="en-US" dirty="0">
              <a:solidFill>
                <a:schemeClr val="bg1"/>
              </a:solidFill>
            </a:endParaRPr>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7A1DD8-149D-CF43-B359-97973CA545D3}" type="slidenum">
              <a:rPr lang="en-US" smtClean="0">
                <a:solidFill>
                  <a:prstClr val="black">
                    <a:tint val="75000"/>
                  </a:prstClr>
                </a:solidFill>
              </a:rPr>
              <a:pPr/>
              <a:t>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TextBox 5"/>
          <p:cNvSpPr txBox="1"/>
          <p:nvPr/>
        </p:nvSpPr>
        <p:spPr>
          <a:xfrm>
            <a:off x="454295" y="1548665"/>
            <a:ext cx="8258986" cy="2369880"/>
          </a:xfrm>
          <a:prstGeom prst="rect">
            <a:avLst/>
          </a:prstGeom>
          <a:noFill/>
        </p:spPr>
        <p:txBody>
          <a:bodyPr wrap="square" rtlCol="0">
            <a:spAutoFit/>
          </a:bodyPr>
          <a:lstStyle/>
          <a:p>
            <a:r>
              <a:rPr lang="en-US" sz="2400" dirty="0" smtClean="0"/>
              <a:t>The selection of the sites for the SKA and the allocation of elements of </a:t>
            </a:r>
            <a:r>
              <a:rPr lang="en-US" sz="2400" dirty="0" smtClean="0">
                <a:solidFill>
                  <a:srgbClr val="FF0000"/>
                </a:solidFill>
              </a:rPr>
              <a:t>SKA Phase 1 </a:t>
            </a:r>
            <a:r>
              <a:rPr lang="en-US" sz="2400" dirty="0" smtClean="0"/>
              <a:t>were announced early 2012. </a:t>
            </a:r>
          </a:p>
          <a:p>
            <a:r>
              <a:rPr lang="en-US" sz="2400" dirty="0" smtClean="0"/>
              <a:t>Numbers according to the </a:t>
            </a:r>
            <a:r>
              <a:rPr lang="en-US" sz="2400" i="1" dirty="0" smtClean="0"/>
              <a:t>baseline design of early 2013</a:t>
            </a:r>
            <a:r>
              <a:rPr lang="en-US" sz="2400" dirty="0" smtClean="0"/>
              <a:t>:</a:t>
            </a:r>
          </a:p>
          <a:p>
            <a:endParaRPr lang="en-US" sz="2000" dirty="0" smtClean="0"/>
          </a:p>
          <a:p>
            <a:endParaRPr lang="en-US" sz="2000" dirty="0" smtClean="0"/>
          </a:p>
          <a:p>
            <a:endParaRPr lang="en-US" dirty="0" smtClean="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28979812"/>
              </p:ext>
            </p:extLst>
          </p:nvPr>
        </p:nvGraphicFramePr>
        <p:xfrm>
          <a:off x="357911" y="2804830"/>
          <a:ext cx="8278092" cy="3200400"/>
        </p:xfrm>
        <a:graphic>
          <a:graphicData uri="http://schemas.openxmlformats.org/drawingml/2006/table">
            <a:tbl>
              <a:tblPr firstRow="1">
                <a:effectLst>
                  <a:outerShdw blurRad="358775" dist="254000" dir="4260000" sx="102000" sy="102000" algn="tl" rotWithShape="0">
                    <a:schemeClr val="tx2">
                      <a:lumMod val="75000"/>
                      <a:alpha val="51000"/>
                    </a:schemeClr>
                  </a:outerShdw>
                </a:effectLst>
                <a:tableStyleId>{3C2FFA5D-87B4-456A-9821-1D502468CF0F}</a:tableStyleId>
              </a:tblPr>
              <a:tblGrid>
                <a:gridCol w="1159851"/>
                <a:gridCol w="2829026"/>
                <a:gridCol w="1435163"/>
                <a:gridCol w="1455812"/>
                <a:gridCol w="1398240"/>
              </a:tblGrid>
              <a:tr h="305483">
                <a:tc>
                  <a:txBody>
                    <a:bodyPr/>
                    <a:lstStyle/>
                    <a:p>
                      <a:r>
                        <a:rPr lang="en-US" dirty="0" smtClean="0"/>
                        <a:t>Where</a:t>
                      </a:r>
                      <a:endParaRPr lang="en-US" dirty="0"/>
                    </a:p>
                  </a:txBody>
                  <a:tcPr/>
                </a:tc>
                <a:tc>
                  <a:txBody>
                    <a:bodyPr/>
                    <a:lstStyle/>
                    <a:p>
                      <a:r>
                        <a:rPr lang="en-US" b="1" dirty="0" smtClean="0"/>
                        <a:t>What</a:t>
                      </a:r>
                      <a:endParaRPr lang="en-US" b="1" dirty="0"/>
                    </a:p>
                  </a:txBody>
                  <a:tcPr/>
                </a:tc>
                <a:tc>
                  <a:txBody>
                    <a:bodyPr/>
                    <a:lstStyle/>
                    <a:p>
                      <a:r>
                        <a:rPr lang="en-US" dirty="0" smtClean="0"/>
                        <a:t>Frequency</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Number</a:t>
                      </a:r>
                    </a:p>
                    <a:p>
                      <a:endParaRPr lang="en-US" dirty="0"/>
                    </a:p>
                  </a:txBody>
                  <a:tcPr/>
                </a:tc>
                <a:tc>
                  <a:txBody>
                    <a:bodyPr/>
                    <a:lstStyle/>
                    <a:p>
                      <a:r>
                        <a:rPr lang="en-US" dirty="0" smtClean="0"/>
                        <a:t>Extent</a:t>
                      </a:r>
                      <a:endParaRPr lang="en-US" dirty="0"/>
                    </a:p>
                  </a:txBody>
                  <a:tcPr/>
                </a:tc>
              </a:tr>
              <a:tr h="534596">
                <a:tc rowSpan="2">
                  <a:txBody>
                    <a:bodyPr/>
                    <a:lstStyle/>
                    <a:p>
                      <a:r>
                        <a:rPr lang="en-US" dirty="0" smtClean="0"/>
                        <a:t>South Africa</a:t>
                      </a:r>
                      <a:endParaRPr lang="en-US" dirty="0"/>
                    </a:p>
                  </a:txBody>
                  <a:tcPr/>
                </a:tc>
                <a:tc>
                  <a:txBody>
                    <a:bodyPr/>
                    <a:lstStyle/>
                    <a:p>
                      <a:r>
                        <a:rPr lang="en-US" dirty="0" smtClean="0"/>
                        <a:t>SKA1-Mid</a:t>
                      </a:r>
                      <a:br>
                        <a:rPr lang="en-US" dirty="0" smtClean="0"/>
                      </a:br>
                      <a:r>
                        <a:rPr lang="en-US" dirty="0" smtClean="0"/>
                        <a:t>(</a:t>
                      </a:r>
                      <a:r>
                        <a:rPr lang="en-US" dirty="0" err="1" smtClean="0"/>
                        <a:t>dishes)+</a:t>
                      </a:r>
                      <a:r>
                        <a:rPr lang="en-US" dirty="0" err="1" smtClean="0">
                          <a:solidFill>
                            <a:schemeClr val="accent6">
                              <a:lumMod val="75000"/>
                            </a:schemeClr>
                          </a:solidFill>
                        </a:rPr>
                        <a:t>MeerKAT</a:t>
                      </a:r>
                      <a:endParaRPr lang="en-US" b="1" dirty="0">
                        <a:solidFill>
                          <a:schemeClr val="accent6">
                            <a:lumMod val="75000"/>
                          </a:schemeClr>
                        </a:solidFill>
                      </a:endParaRPr>
                    </a:p>
                  </a:txBody>
                  <a:tcPr/>
                </a:tc>
                <a:tc>
                  <a:txBody>
                    <a:bodyPr/>
                    <a:lstStyle/>
                    <a:p>
                      <a:r>
                        <a:rPr lang="en-US" dirty="0" smtClean="0"/>
                        <a:t>0.35-13.8</a:t>
                      </a:r>
                      <a:r>
                        <a:rPr lang="en-US" baseline="0" dirty="0" smtClean="0"/>
                        <a:t> GHz</a:t>
                      </a:r>
                      <a:endParaRPr lang="en-US" dirty="0"/>
                    </a:p>
                  </a:txBody>
                  <a:tcPr/>
                </a:tc>
                <a:tc>
                  <a:txBody>
                    <a:bodyPr/>
                    <a:lstStyle/>
                    <a:p>
                      <a:r>
                        <a:rPr lang="en-US" dirty="0" smtClean="0"/>
                        <a:t>254</a:t>
                      </a:r>
                      <a:br>
                        <a:rPr lang="en-US" dirty="0" smtClean="0"/>
                      </a:br>
                      <a:r>
                        <a:rPr lang="en-US" dirty="0" smtClean="0"/>
                        <a:t>(190+</a:t>
                      </a:r>
                      <a:r>
                        <a:rPr lang="en-US" dirty="0" smtClean="0">
                          <a:solidFill>
                            <a:srgbClr val="E46C0A"/>
                          </a:solidFill>
                        </a:rPr>
                        <a:t>64</a:t>
                      </a:r>
                      <a:r>
                        <a:rPr lang="en-US" dirty="0" smtClean="0"/>
                        <a:t>)</a:t>
                      </a:r>
                      <a:endParaRPr lang="en-US" dirty="0"/>
                    </a:p>
                  </a:txBody>
                  <a:tcPr/>
                </a:tc>
                <a:tc>
                  <a:txBody>
                    <a:bodyPr/>
                    <a:lstStyle/>
                    <a:p>
                      <a:r>
                        <a:rPr lang="en-US" dirty="0" smtClean="0"/>
                        <a:t>~100km</a:t>
                      </a:r>
                      <a:endParaRPr lang="en-US" dirty="0"/>
                    </a:p>
                  </a:txBody>
                  <a:tcPr/>
                </a:tc>
              </a:tr>
              <a:tr h="534596">
                <a:tc vMerge="1">
                  <a:txBody>
                    <a:bodyPr/>
                    <a:lstStyle/>
                    <a:p>
                      <a:endParaRPr lang="en-US" dirty="0"/>
                    </a:p>
                  </a:txBody>
                  <a:tcPr/>
                </a:tc>
                <a:tc>
                  <a:txBody>
                    <a:bodyPr/>
                    <a:lstStyle/>
                    <a:p>
                      <a:r>
                        <a:rPr lang="en-US" dirty="0" smtClean="0"/>
                        <a:t>SKA1-AIP-Mid</a:t>
                      </a:r>
                      <a:br>
                        <a:rPr lang="en-US" dirty="0" smtClean="0"/>
                      </a:br>
                      <a:r>
                        <a:rPr lang="en-US" dirty="0" smtClean="0"/>
                        <a:t>(</a:t>
                      </a:r>
                      <a:r>
                        <a:rPr lang="en-US" dirty="0" err="1" smtClean="0"/>
                        <a:t>MFAAs</a:t>
                      </a:r>
                      <a:r>
                        <a:rPr lang="en-US" dirty="0" smtClean="0"/>
                        <a:t>)</a:t>
                      </a:r>
                      <a:endParaRPr lang="en-US" dirty="0"/>
                    </a:p>
                  </a:txBody>
                  <a:tcPr>
                    <a:solidFill>
                      <a:schemeClr val="bg1">
                        <a:lumMod val="85000"/>
                      </a:schemeClr>
                    </a:solidFill>
                  </a:tcPr>
                </a:tc>
                <a:tc>
                  <a:txBody>
                    <a:bodyPr/>
                    <a:lstStyle/>
                    <a:p>
                      <a:r>
                        <a:rPr lang="en-US" dirty="0" smtClean="0"/>
                        <a:t>0.4-1.4 GHz</a:t>
                      </a:r>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r>
              <a:tr h="534596">
                <a:tc rowSpan="2">
                  <a:txBody>
                    <a:bodyPr/>
                    <a:lstStyle/>
                    <a:p>
                      <a:r>
                        <a:rPr lang="en-US" dirty="0" smtClean="0"/>
                        <a:t>Australia</a:t>
                      </a:r>
                      <a:endParaRPr lang="en-US" dirty="0"/>
                    </a:p>
                  </a:txBody>
                  <a:tcPr/>
                </a:tc>
                <a:tc>
                  <a:txBody>
                    <a:bodyPr/>
                    <a:lstStyle/>
                    <a:p>
                      <a:r>
                        <a:rPr lang="en-US" dirty="0" smtClean="0"/>
                        <a:t>SKA1-Low</a:t>
                      </a:r>
                      <a:br>
                        <a:rPr lang="en-US" dirty="0" smtClean="0"/>
                      </a:br>
                      <a:r>
                        <a:rPr lang="en-US" dirty="0" smtClean="0"/>
                        <a:t>(LFAA)</a:t>
                      </a:r>
                      <a:endParaRPr lang="en-US" dirty="0"/>
                    </a:p>
                  </a:txBody>
                  <a:tcPr/>
                </a:tc>
                <a:tc>
                  <a:txBody>
                    <a:bodyPr/>
                    <a:lstStyle/>
                    <a:p>
                      <a:r>
                        <a:rPr lang="en-US" dirty="0" smtClean="0"/>
                        <a:t>50-300</a:t>
                      </a:r>
                      <a:br>
                        <a:rPr lang="en-US" dirty="0" smtClean="0"/>
                      </a:br>
                      <a:r>
                        <a:rPr lang="en-US" dirty="0" smtClean="0"/>
                        <a:t>MHz</a:t>
                      </a:r>
                      <a:endParaRPr lang="en-US" dirty="0"/>
                    </a:p>
                  </a:txBody>
                  <a:tcPr/>
                </a:tc>
                <a:tc>
                  <a:txBody>
                    <a:bodyPr/>
                    <a:lstStyle/>
                    <a:p>
                      <a:r>
                        <a:rPr lang="en-US" dirty="0" smtClean="0"/>
                        <a:t>911*</a:t>
                      </a:r>
                      <a:endParaRPr lang="en-US" dirty="0"/>
                    </a:p>
                  </a:txBody>
                  <a:tcPr/>
                </a:tc>
                <a:tc>
                  <a:txBody>
                    <a:bodyPr/>
                    <a:lstStyle/>
                    <a:p>
                      <a:r>
                        <a:rPr lang="en-US" dirty="0" smtClean="0"/>
                        <a:t>~100km</a:t>
                      </a:r>
                      <a:endParaRPr lang="en-US" dirty="0"/>
                    </a:p>
                  </a:txBody>
                  <a:tcPr/>
                </a:tc>
              </a:tr>
              <a:tr h="534596">
                <a:tc vMerge="1">
                  <a:txBody>
                    <a:bodyPr/>
                    <a:lstStyle/>
                    <a:p>
                      <a:endParaRPr lang="en-US" dirty="0"/>
                    </a:p>
                  </a:txBody>
                  <a:tcPr/>
                </a:tc>
                <a:tc>
                  <a:txBody>
                    <a:bodyPr/>
                    <a:lstStyle/>
                    <a:p>
                      <a:r>
                        <a:rPr lang="en-US" dirty="0" smtClean="0"/>
                        <a:t>SKA1-Survey</a:t>
                      </a:r>
                      <a:br>
                        <a:rPr lang="en-US" dirty="0" smtClean="0"/>
                      </a:br>
                      <a:r>
                        <a:rPr lang="en-US" dirty="0" smtClean="0"/>
                        <a:t>(PAFs</a:t>
                      </a:r>
                      <a:r>
                        <a:rPr lang="en-US" baseline="0" dirty="0" smtClean="0"/>
                        <a:t> on dishes)+</a:t>
                      </a:r>
                      <a:r>
                        <a:rPr lang="en-US" baseline="0" dirty="0" smtClean="0">
                          <a:solidFill>
                            <a:srgbClr val="E46C0A"/>
                          </a:solidFill>
                        </a:rPr>
                        <a:t>ASKAP</a:t>
                      </a:r>
                      <a:endParaRPr lang="en-US" b="1" dirty="0">
                        <a:solidFill>
                          <a:srgbClr val="E46C0A"/>
                        </a:solidFill>
                      </a:endParaRPr>
                    </a:p>
                  </a:txBody>
                  <a:tcPr>
                    <a:solidFill>
                      <a:schemeClr val="bg1">
                        <a:lumMod val="85000"/>
                      </a:schemeClr>
                    </a:solidFill>
                  </a:tcPr>
                </a:tc>
                <a:tc>
                  <a:txBody>
                    <a:bodyPr/>
                    <a:lstStyle/>
                    <a:p>
                      <a:r>
                        <a:rPr lang="en-US" dirty="0" smtClean="0"/>
                        <a:t>0.7</a:t>
                      </a:r>
                      <a:r>
                        <a:rPr lang="en-US" smtClean="0"/>
                        <a:t>-1.8 </a:t>
                      </a:r>
                      <a:r>
                        <a:rPr lang="en-US" dirty="0" smtClean="0"/>
                        <a:t>GHz</a:t>
                      </a:r>
                      <a:endParaRPr lang="en-US" dirty="0"/>
                    </a:p>
                  </a:txBody>
                  <a:tcPr>
                    <a:solidFill>
                      <a:schemeClr val="bg1">
                        <a:lumMod val="85000"/>
                      </a:schemeClr>
                    </a:solidFill>
                  </a:tcPr>
                </a:tc>
                <a:tc>
                  <a:txBody>
                    <a:bodyPr/>
                    <a:lstStyle/>
                    <a:p>
                      <a:r>
                        <a:rPr lang="en-US" dirty="0" smtClean="0"/>
                        <a:t>96</a:t>
                      </a:r>
                      <a:br>
                        <a:rPr lang="en-US" dirty="0" smtClean="0"/>
                      </a:br>
                      <a:r>
                        <a:rPr lang="en-US" dirty="0" smtClean="0"/>
                        <a:t>(60+</a:t>
                      </a:r>
                      <a:r>
                        <a:rPr lang="en-US" dirty="0" smtClean="0">
                          <a:solidFill>
                            <a:srgbClr val="E46C0A"/>
                          </a:solidFill>
                        </a:rPr>
                        <a:t>36</a:t>
                      </a:r>
                      <a:r>
                        <a:rPr lang="en-US" dirty="0" smtClean="0"/>
                        <a:t>)</a:t>
                      </a:r>
                      <a:endParaRPr lang="en-US" dirty="0"/>
                    </a:p>
                  </a:txBody>
                  <a:tcPr>
                    <a:solidFill>
                      <a:schemeClr val="bg1">
                        <a:lumMod val="85000"/>
                      </a:schemeClr>
                    </a:solidFill>
                  </a:tcPr>
                </a:tc>
                <a:tc>
                  <a:txBody>
                    <a:bodyPr/>
                    <a:lstStyle/>
                    <a:p>
                      <a:r>
                        <a:rPr lang="en-US" dirty="0" smtClean="0"/>
                        <a:t>~100km</a:t>
                      </a:r>
                      <a:endParaRPr lang="en-US" dirty="0"/>
                    </a:p>
                  </a:txBody>
                  <a:tcPr>
                    <a:solidFill>
                      <a:schemeClr val="bg1">
                        <a:lumMod val="85000"/>
                      </a:schemeClr>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Selecting a site</a:t>
            </a:r>
            <a:endParaRPr lang="en-US" dirty="0">
              <a:solidFill>
                <a:schemeClr val="bg1"/>
              </a:solidFill>
            </a:endParaRPr>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7</a:t>
            </a:fld>
            <a:endParaRPr lang="en-US">
              <a:solidFill>
                <a:prstClr val="black">
                  <a:tint val="75000"/>
                </a:prstClr>
              </a:solidFill>
            </a:endParaRPr>
          </a:p>
        </p:txBody>
      </p:sp>
      <p:sp>
        <p:nvSpPr>
          <p:cNvPr id="6" name="TextBox 5"/>
          <p:cNvSpPr txBox="1"/>
          <p:nvPr/>
        </p:nvSpPr>
        <p:spPr>
          <a:xfrm>
            <a:off x="388472" y="1713115"/>
            <a:ext cx="8494058" cy="830997"/>
          </a:xfrm>
          <a:prstGeom prst="rect">
            <a:avLst/>
          </a:prstGeom>
          <a:noFill/>
        </p:spPr>
        <p:txBody>
          <a:bodyPr wrap="square" rtlCol="0">
            <a:spAutoFit/>
          </a:bodyPr>
          <a:lstStyle/>
          <a:p>
            <a:r>
              <a:rPr lang="en-US" sz="2400" dirty="0" smtClean="0"/>
              <a:t>So how do we select a site for a new radio telescope, and how did we eventually arrive a the sites for the SKA?</a:t>
            </a:r>
          </a:p>
        </p:txBody>
      </p:sp>
      <p:sp>
        <p:nvSpPr>
          <p:cNvPr id="7" name="TextBox 6"/>
          <p:cNvSpPr txBox="1"/>
          <p:nvPr/>
        </p:nvSpPr>
        <p:spPr>
          <a:xfrm>
            <a:off x="383701" y="4818528"/>
            <a:ext cx="8118176" cy="1477328"/>
          </a:xfrm>
          <a:prstGeom prst="rect">
            <a:avLst/>
          </a:prstGeom>
          <a:noFill/>
        </p:spPr>
        <p:txBody>
          <a:bodyPr wrap="square" rtlCol="0">
            <a:spAutoFit/>
          </a:bodyPr>
          <a:lstStyle/>
          <a:p>
            <a:r>
              <a:rPr lang="en-US" dirty="0" smtClean="0">
                <a:solidFill>
                  <a:srgbClr val="000000"/>
                </a:solidFill>
              </a:rPr>
              <a:t>However, some </a:t>
            </a:r>
            <a:r>
              <a:rPr lang="en-US" dirty="0">
                <a:solidFill>
                  <a:srgbClr val="000000"/>
                </a:solidFill>
              </a:rPr>
              <a:t>realism: Expecting to have a scientific requirement first, from which follows a telescope design, and subsequently an optimum site that is selected for </a:t>
            </a:r>
            <a:r>
              <a:rPr lang="en-US" dirty="0" smtClean="0">
                <a:solidFill>
                  <a:srgbClr val="000000"/>
                </a:solidFill>
              </a:rPr>
              <a:t>it, </a:t>
            </a:r>
            <a:r>
              <a:rPr lang="en-US" dirty="0">
                <a:solidFill>
                  <a:srgbClr val="000000"/>
                </a:solidFill>
              </a:rPr>
              <a:t>is perhaps somewhat naive. There are many examples where the order of things is </a:t>
            </a:r>
            <a:r>
              <a:rPr lang="en-US" dirty="0" smtClean="0">
                <a:solidFill>
                  <a:srgbClr val="000000"/>
                </a:solidFill>
              </a:rPr>
              <a:t>not so straightforward…</a:t>
            </a:r>
            <a:endParaRPr lang="en-US" sz="1200" dirty="0">
              <a:solidFill>
                <a:srgbClr val="000000"/>
              </a:solidFill>
            </a:endParaRPr>
          </a:p>
          <a:p>
            <a:endParaRPr lang="en-US" dirty="0"/>
          </a:p>
        </p:txBody>
      </p:sp>
      <p:sp>
        <p:nvSpPr>
          <p:cNvPr id="8" name="TextBox 7"/>
          <p:cNvSpPr txBox="1"/>
          <p:nvPr/>
        </p:nvSpPr>
        <p:spPr>
          <a:xfrm>
            <a:off x="391432" y="2541551"/>
            <a:ext cx="8269935" cy="2031325"/>
          </a:xfrm>
          <a:prstGeom prst="rect">
            <a:avLst/>
          </a:prstGeom>
          <a:noFill/>
        </p:spPr>
        <p:txBody>
          <a:bodyPr wrap="square" rtlCol="0">
            <a:spAutoFit/>
          </a:bodyPr>
          <a:lstStyle/>
          <a:p>
            <a:r>
              <a:rPr lang="en-US" dirty="0" smtClean="0"/>
              <a:t>In an ideal world one goes from </a:t>
            </a:r>
          </a:p>
          <a:p>
            <a:endParaRPr lang="en-US" dirty="0" smtClean="0"/>
          </a:p>
          <a:p>
            <a:r>
              <a:rPr lang="en-US" b="1" dirty="0" smtClean="0"/>
              <a:t>science requirements</a:t>
            </a:r>
            <a:r>
              <a:rPr lang="en-US" dirty="0" smtClean="0"/>
              <a:t>, to </a:t>
            </a:r>
            <a:endParaRPr lang="en-US" b="1" dirty="0" smtClean="0"/>
          </a:p>
          <a:p>
            <a:endParaRPr lang="en-US" b="1" dirty="0"/>
          </a:p>
          <a:p>
            <a:r>
              <a:rPr lang="en-US" b="1" dirty="0"/>
              <a:t>	</a:t>
            </a:r>
            <a:r>
              <a:rPr lang="en-US" b="1" dirty="0" smtClean="0"/>
              <a:t>					telescope design</a:t>
            </a:r>
            <a:r>
              <a:rPr lang="en-US" dirty="0" smtClean="0"/>
              <a:t>, to </a:t>
            </a:r>
          </a:p>
          <a:p>
            <a:endParaRPr lang="en-US" dirty="0" smtClean="0"/>
          </a:p>
          <a:p>
            <a:r>
              <a:rPr lang="en-US" b="1" dirty="0"/>
              <a:t>	</a:t>
            </a:r>
            <a:r>
              <a:rPr lang="en-US" b="1" dirty="0" smtClean="0"/>
              <a:t>										site selection</a:t>
            </a:r>
            <a:r>
              <a:rPr lang="en-US" dirty="0" smtClean="0"/>
              <a:t>	 </a:t>
            </a:r>
            <a:endParaRPr lang="en-US" dirty="0"/>
          </a:p>
        </p:txBody>
      </p:sp>
      <p:sp>
        <p:nvSpPr>
          <p:cNvPr id="9" name="Right Arrow 8"/>
          <p:cNvSpPr/>
          <p:nvPr/>
        </p:nvSpPr>
        <p:spPr>
          <a:xfrm rot="552283">
            <a:off x="419395" y="3779575"/>
            <a:ext cx="4777439" cy="484632"/>
          </a:xfrm>
          <a:prstGeom prst="rightArrow">
            <a:avLst/>
          </a:prstGeom>
          <a:solidFill>
            <a:schemeClr val="tx2">
              <a:lumMod val="20000"/>
              <a:lumOff val="80000"/>
              <a:alpha val="30000"/>
            </a:schemeClr>
          </a:solidFill>
          <a:ln>
            <a:solidFill>
              <a:schemeClr val="accent1">
                <a:shade val="95000"/>
                <a:satMod val="105000"/>
                <a:alpha val="1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8584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Selection Factors</a:t>
            </a:r>
            <a:endParaRPr lang="en-US" dirty="0">
              <a:solidFill>
                <a:srgbClr val="FFFFFF"/>
              </a:solidFill>
            </a:endParaRPr>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8</a:t>
            </a:fld>
            <a:endParaRPr lang="en-US">
              <a:solidFill>
                <a:prstClr val="black">
                  <a:tint val="75000"/>
                </a:prstClr>
              </a:solidFill>
            </a:endParaRPr>
          </a:p>
        </p:txBody>
      </p:sp>
      <p:sp>
        <p:nvSpPr>
          <p:cNvPr id="6" name="TextBox 5"/>
          <p:cNvSpPr txBox="1"/>
          <p:nvPr/>
        </p:nvSpPr>
        <p:spPr>
          <a:xfrm>
            <a:off x="631789" y="1331541"/>
            <a:ext cx="7668330" cy="5232202"/>
          </a:xfrm>
          <a:prstGeom prst="rect">
            <a:avLst/>
          </a:prstGeom>
          <a:noFill/>
        </p:spPr>
        <p:txBody>
          <a:bodyPr wrap="square" rtlCol="0">
            <a:spAutoFit/>
          </a:bodyPr>
          <a:lstStyle/>
          <a:p>
            <a:pPr marL="0" lvl="1"/>
            <a:r>
              <a:rPr lang="en-US" sz="2400" dirty="0" smtClean="0"/>
              <a:t>Factors based on the </a:t>
            </a:r>
            <a:r>
              <a:rPr lang="en-US" sz="2400" b="1" dirty="0" smtClean="0"/>
              <a:t>science</a:t>
            </a:r>
            <a:r>
              <a:rPr lang="en-US" sz="2400" dirty="0" smtClean="0"/>
              <a:t> to be done</a:t>
            </a:r>
            <a:r>
              <a:rPr lang="en-US" sz="2400" dirty="0"/>
              <a:t> </a:t>
            </a:r>
            <a:r>
              <a:rPr lang="en-US" sz="2400" dirty="0" smtClean="0"/>
              <a:t>(the “science case”)</a:t>
            </a:r>
            <a:endParaRPr lang="en-US" sz="2000" dirty="0"/>
          </a:p>
          <a:p>
            <a:pPr marL="361950" lvl="1" indent="-361950">
              <a:buFont typeface="Courier New"/>
              <a:buChar char="o"/>
            </a:pPr>
            <a:r>
              <a:rPr lang="en-US" sz="2000" dirty="0" smtClean="0"/>
              <a:t>Sky access</a:t>
            </a:r>
          </a:p>
          <a:p>
            <a:pPr marL="361950" lvl="1" indent="-361950">
              <a:buFont typeface="Courier New"/>
              <a:buChar char="o"/>
            </a:pPr>
            <a:r>
              <a:rPr lang="en-US" sz="2000" dirty="0" smtClean="0"/>
              <a:t>Frequency range</a:t>
            </a:r>
          </a:p>
          <a:p>
            <a:pPr marL="361950" lvl="1" indent="-361950">
              <a:buFont typeface="Courier New"/>
              <a:buChar char="o"/>
            </a:pPr>
            <a:r>
              <a:rPr lang="en-US" sz="2000" dirty="0" smtClean="0"/>
              <a:t>Telescope type, extent</a:t>
            </a:r>
          </a:p>
          <a:p>
            <a:pPr marL="361950" lvl="1" indent="-361950">
              <a:buFont typeface="Courier New"/>
              <a:buChar char="o"/>
            </a:pPr>
            <a:endParaRPr lang="en-US" sz="2000" dirty="0" smtClean="0"/>
          </a:p>
          <a:p>
            <a:pPr marL="0" lvl="1"/>
            <a:r>
              <a:rPr lang="en-US" sz="2400" dirty="0" smtClean="0"/>
              <a:t>Factors based on the </a:t>
            </a:r>
            <a:r>
              <a:rPr lang="en-US" sz="2400" b="1" dirty="0" smtClean="0"/>
              <a:t>environment</a:t>
            </a:r>
          </a:p>
          <a:p>
            <a:pPr marL="361950" lvl="1" indent="-361950">
              <a:buFont typeface="Courier New"/>
              <a:buChar char="o"/>
            </a:pPr>
            <a:r>
              <a:rPr lang="en-US" sz="2000" dirty="0" smtClean="0"/>
              <a:t>The ionosphere</a:t>
            </a:r>
            <a:endParaRPr lang="en-US" sz="2000" dirty="0"/>
          </a:p>
          <a:p>
            <a:pPr marL="361950" lvl="1" indent="-361950">
              <a:buFont typeface="Courier New"/>
              <a:buChar char="o"/>
            </a:pPr>
            <a:r>
              <a:rPr lang="en-US" sz="2000" dirty="0" smtClean="0"/>
              <a:t>The troposphere</a:t>
            </a:r>
            <a:endParaRPr lang="en-US" sz="2000" dirty="0"/>
          </a:p>
          <a:p>
            <a:pPr marL="361950" lvl="1" indent="-361950">
              <a:buFont typeface="Courier New"/>
              <a:buChar char="o"/>
            </a:pPr>
            <a:r>
              <a:rPr lang="en-US" sz="2000" dirty="0" smtClean="0"/>
              <a:t>Climate</a:t>
            </a:r>
            <a:endParaRPr lang="en-US" sz="2000" dirty="0"/>
          </a:p>
          <a:p>
            <a:pPr marL="361950" lvl="1" indent="-361950">
              <a:buFont typeface="Courier New"/>
              <a:buChar char="o"/>
            </a:pPr>
            <a:r>
              <a:rPr lang="en-US" sz="2000" dirty="0" smtClean="0"/>
              <a:t>Infrastructure</a:t>
            </a:r>
            <a:endParaRPr lang="en-US" sz="2000" dirty="0"/>
          </a:p>
          <a:p>
            <a:pPr marL="0" lvl="1"/>
            <a:endParaRPr lang="en-US" sz="2000" dirty="0"/>
          </a:p>
          <a:p>
            <a:r>
              <a:rPr lang="en-US" sz="2400" dirty="0" smtClean="0"/>
              <a:t>The ‘</a:t>
            </a:r>
            <a:r>
              <a:rPr lang="en-US" sz="2400" b="1" dirty="0" smtClean="0"/>
              <a:t>other</a:t>
            </a:r>
            <a:r>
              <a:rPr lang="en-US" sz="2400" dirty="0" smtClean="0"/>
              <a:t>’ category</a:t>
            </a:r>
          </a:p>
          <a:p>
            <a:pPr marL="361950" lvl="1" indent="-361950">
              <a:buFont typeface="Courier New"/>
              <a:buChar char="o"/>
            </a:pPr>
            <a:r>
              <a:rPr lang="en-US" sz="2000" dirty="0" smtClean="0"/>
              <a:t>Funding, politics, available resources (input) </a:t>
            </a:r>
            <a:endParaRPr lang="en-US" sz="2000" dirty="0"/>
          </a:p>
          <a:p>
            <a:pPr marL="361950" lvl="1" indent="-361950">
              <a:buFont typeface="Courier New"/>
              <a:buChar char="o"/>
            </a:pPr>
            <a:r>
              <a:rPr lang="en-US" sz="2000" dirty="0" smtClean="0"/>
              <a:t>Scientific education, prestige (output)</a:t>
            </a:r>
            <a:endParaRPr lang="en-US" sz="2000" dirty="0"/>
          </a:p>
          <a:p>
            <a:endParaRPr lang="en-US" dirty="0"/>
          </a:p>
        </p:txBody>
      </p:sp>
    </p:spTree>
    <p:extLst>
      <p:ext uri="{BB962C8B-B14F-4D97-AF65-F5344CB8AC3E}">
        <p14:creationId xmlns:p14="http://schemas.microsoft.com/office/powerpoint/2010/main" val="18709600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484"/>
            <a:ext cx="6968435" cy="1143000"/>
          </a:xfrm>
        </p:spPr>
        <p:txBody>
          <a:bodyPr>
            <a:normAutofit/>
          </a:bodyPr>
          <a:lstStyle/>
          <a:p>
            <a:r>
              <a:rPr lang="en-US" dirty="0" smtClean="0">
                <a:solidFill>
                  <a:srgbClr val="FFFFFF"/>
                </a:solidFill>
              </a:rPr>
              <a:t>The science factors</a:t>
            </a:r>
            <a:endParaRPr lang="en-US" dirty="0"/>
          </a:p>
        </p:txBody>
      </p:sp>
      <p:sp>
        <p:nvSpPr>
          <p:cNvPr id="3" name="Date Placeholder 2"/>
          <p:cNvSpPr>
            <a:spLocks noGrp="1"/>
          </p:cNvSpPr>
          <p:nvPr>
            <p:ph type="dt" sz="half" idx="10"/>
          </p:nvPr>
        </p:nvSpPr>
        <p:spPr/>
        <p:txBody>
          <a:bodyPr/>
          <a:lstStyle/>
          <a:p>
            <a:r>
              <a:rPr lang="nl-NL" smtClean="0">
                <a:solidFill>
                  <a:prstClr val="black">
                    <a:tint val="75000"/>
                  </a:prstClr>
                </a:solidFill>
              </a:rPr>
              <a:t>September 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7A1DD8-149D-CF43-B359-97973CA545D3}" type="slidenum">
              <a:rPr lang="en-US" smtClean="0">
                <a:solidFill>
                  <a:prstClr val="black">
                    <a:tint val="75000"/>
                  </a:prstClr>
                </a:solidFill>
              </a:rPr>
              <a:pPr/>
              <a:t>9</a:t>
            </a:fld>
            <a:endParaRPr lang="en-US">
              <a:solidFill>
                <a:prstClr val="black">
                  <a:tint val="75000"/>
                </a:prstClr>
              </a:solidFill>
            </a:endParaRPr>
          </a:p>
        </p:txBody>
      </p:sp>
      <p:sp>
        <p:nvSpPr>
          <p:cNvPr id="6" name="TextBox 5"/>
          <p:cNvSpPr txBox="1"/>
          <p:nvPr/>
        </p:nvSpPr>
        <p:spPr>
          <a:xfrm>
            <a:off x="454296" y="1258406"/>
            <a:ext cx="7510168" cy="1600438"/>
          </a:xfrm>
          <a:prstGeom prst="rect">
            <a:avLst/>
          </a:prstGeom>
          <a:noFill/>
        </p:spPr>
        <p:txBody>
          <a:bodyPr wrap="square" rtlCol="0">
            <a:spAutoFit/>
          </a:bodyPr>
          <a:lstStyle/>
          <a:p>
            <a:r>
              <a:rPr lang="en-US" sz="2000" b="1" dirty="0" smtClean="0"/>
              <a:t>Sky access: </a:t>
            </a:r>
            <a:r>
              <a:rPr lang="en-US" sz="2000" dirty="0" smtClean="0"/>
              <a:t>From our vantage point on the Earth the universe does NOT look the same in all directions. That is because of the foreground objects, most prominently our own galaxy.</a:t>
            </a:r>
          </a:p>
          <a:p>
            <a:endParaRPr lang="en-US" dirty="0" smtClean="0"/>
          </a:p>
          <a:p>
            <a:endParaRPr lang="en-US" sz="2000" dirty="0"/>
          </a:p>
        </p:txBody>
      </p:sp>
      <p:pic>
        <p:nvPicPr>
          <p:cNvPr id="7" name="Picture 6" descr="lrg_haslam_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85" y="2283829"/>
            <a:ext cx="8191481" cy="3084425"/>
          </a:xfrm>
          <a:prstGeom prst="rect">
            <a:avLst/>
          </a:prstGeom>
        </p:spPr>
      </p:pic>
      <p:sp>
        <p:nvSpPr>
          <p:cNvPr id="8" name="TextBox 7"/>
          <p:cNvSpPr txBox="1"/>
          <p:nvPr/>
        </p:nvSpPr>
        <p:spPr>
          <a:xfrm>
            <a:off x="546405" y="5475975"/>
            <a:ext cx="7902829" cy="646331"/>
          </a:xfrm>
          <a:prstGeom prst="rect">
            <a:avLst/>
          </a:prstGeom>
          <a:noFill/>
        </p:spPr>
        <p:txBody>
          <a:bodyPr wrap="square" rtlCol="0">
            <a:spAutoFit/>
          </a:bodyPr>
          <a:lstStyle/>
          <a:p>
            <a:r>
              <a:rPr lang="en-US" dirty="0" smtClean="0"/>
              <a:t>The targeted science may impose restrictions on where the telescope needs to be situated, in particular on the Northern or Southern hemisphere.</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15237</TotalTime>
  <Words>1851</Words>
  <Application>Microsoft Macintosh PowerPoint</Application>
  <PresentationFormat>On-screen Show (4:3)</PresentationFormat>
  <Paragraphs>232</Paragraphs>
  <Slides>24</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Office Theme</vt:lpstr>
      <vt:lpstr>6_Office Theme</vt:lpstr>
      <vt:lpstr>Document</vt:lpstr>
      <vt:lpstr>Considerations for the Optimal Radio Astronomy Site Rob Millenaar  SKA Organisation, UK  AFRICON URSI BEJ, Mauritius, September 2013</vt:lpstr>
      <vt:lpstr>Setting the scene</vt:lpstr>
      <vt:lpstr>Setting the scene</vt:lpstr>
      <vt:lpstr>Setting the scene</vt:lpstr>
      <vt:lpstr>Setting the scene</vt:lpstr>
      <vt:lpstr>The SKA</vt:lpstr>
      <vt:lpstr>Selecting a site</vt:lpstr>
      <vt:lpstr>Selection Factors</vt:lpstr>
      <vt:lpstr>The science factors</vt:lpstr>
      <vt:lpstr>The science factors</vt:lpstr>
      <vt:lpstr>The science factors</vt:lpstr>
      <vt:lpstr>The science factors</vt:lpstr>
      <vt:lpstr>The science factors</vt:lpstr>
      <vt:lpstr>The environmental factors</vt:lpstr>
      <vt:lpstr>Ionosphere (cont.)</vt:lpstr>
      <vt:lpstr>The environmental factors</vt:lpstr>
      <vt:lpstr>The environmental factors</vt:lpstr>
      <vt:lpstr>The environmental factors</vt:lpstr>
      <vt:lpstr>Radio Interference (cont.)</vt:lpstr>
      <vt:lpstr>Radio Interference (cont.)</vt:lpstr>
      <vt:lpstr>The environmental factors</vt:lpstr>
      <vt:lpstr>The environmental factors</vt:lpstr>
      <vt:lpstr>The environmental factors</vt:lpstr>
      <vt:lpstr>Summarising</vt:lpstr>
    </vt:vector>
  </TitlesOfParts>
  <Company>Carbon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 Dish Array P. Dewdney   Cape Town Sep 5, 2012</dc:title>
  <dc:creator>Peter Dewdney</dc:creator>
  <cp:lastModifiedBy>Rob Millenaar</cp:lastModifiedBy>
  <cp:revision>1233</cp:revision>
  <cp:lastPrinted>2013-05-21T12:19:58Z</cp:lastPrinted>
  <dcterms:created xsi:type="dcterms:W3CDTF">2012-11-15T14:39:28Z</dcterms:created>
  <dcterms:modified xsi:type="dcterms:W3CDTF">2013-09-11T04:24:39Z</dcterms:modified>
</cp:coreProperties>
</file>